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noFill/>
        </a:fill>
      </a:tcStyle>
    </a:wholeTbl>
    <a:band2H>
      <a:tcTxStyle b="def" i="def"/>
      <a:tcStyle>
        <a:tcBdr/>
        <a:fill>
          <a:solidFill>
            <a:srgbClr val="FFEBD2">
              <a:alpha val="48000"/>
            </a:srgbClr>
          </a:solidFill>
        </a:fill>
      </a:tcStyle>
    </a:band2H>
    <a:firstCol>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Col>
    <a:la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lastRow>
    <a:firstRow>
      <a:tcTxStyle b="off" i="off">
        <a:fontRef idx="minor">
          <a:srgbClr val="3E231A"/>
        </a:fontRef>
        <a:srgbClr val="3E231A"/>
      </a:tcTxStyle>
      <a:tcStyle>
        <a:tcBdr>
          <a:left>
            <a:ln w="12700" cap="flat">
              <a:solidFill>
                <a:srgbClr val="3E231A"/>
              </a:solidFill>
              <a:prstDash val="solid"/>
              <a:miter lim="400000"/>
            </a:ln>
          </a:left>
          <a:right>
            <a:ln w="12700" cap="flat">
              <a:solidFill>
                <a:srgbClr val="3E231A"/>
              </a:solidFill>
              <a:prstDash val="solid"/>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solidFill>
                <a:srgbClr val="3E231A"/>
              </a:solidFill>
              <a:prstDash val="solid"/>
              <a:miter lim="400000"/>
            </a:ln>
          </a:insideV>
        </a:tcBdr>
        <a:fill>
          <a:solidFill>
            <a:srgbClr val="D6A96F">
              <a:alpha val="48000"/>
            </a:srgbClr>
          </a:solidFill>
        </a:fill>
      </a:tcStyle>
    </a:firstRow>
  </a:tblStyle>
  <a:tblStyle styleId="{C7B018BB-80A7-4F77-B60F-C8B233D01FF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3E231A"/>
              </a:solidFill>
              <a:prstDash val="solid"/>
              <a:miter lim="400000"/>
            </a:ln>
          </a:insideV>
        </a:tcBdr>
        <a:fill>
          <a:solidFill>
            <a:srgbClr val="9BA7B4">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6F8B9E">
              <a:alpha val="90000"/>
            </a:srgbClr>
          </a:solidFill>
        </a:fill>
      </a:tcStyle>
    </a:firstRow>
  </a:tblStyle>
  <a:tblStyle styleId="{EEE7283C-3CF3-47DC-8721-378D4A62B228}"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wholeTbl>
    <a:band2H>
      <a:tcTxStyle b="def" i="def"/>
      <a:tcStyle>
        <a:tcBdr/>
        <a:fill>
          <a:solidFill>
            <a:srgbClr val="B1A596">
              <a:alpha val="20000"/>
            </a:srgbClr>
          </a:solidFill>
        </a:fill>
      </a:tcStyle>
    </a:band2H>
    <a:firstCol>
      <a:tcTxStyle b="off" i="off">
        <a:fontRef idx="minor">
          <a:srgbClr val="3E231A"/>
        </a:fontRef>
        <a:srgbClr val="3E231A"/>
      </a:tcTxStyle>
      <a:tcStyle>
        <a:tcBdr>
          <a:left>
            <a:ln w="12700" cap="flat">
              <a:solidFill>
                <a:srgbClr val="3D231A"/>
              </a:solidFill>
              <a:prstDash val="solid"/>
              <a:miter lim="400000"/>
            </a:ln>
          </a:left>
          <a:right>
            <a:ln w="12700" cap="flat">
              <a:solidFill>
                <a:srgbClr val="3D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CA581">
              <a:alpha val="50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254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D231A"/>
              </a:solidFill>
              <a:prstDash val="solid"/>
              <a:miter lim="400000"/>
            </a:ln>
          </a:top>
          <a:bottom>
            <a:ln w="12700" cap="flat">
              <a:solidFill>
                <a:srgbClr val="3D231A"/>
              </a:solidFill>
              <a:prstDash val="solid"/>
              <a:miter lim="400000"/>
            </a:ln>
          </a:bottom>
          <a:insideH>
            <a:ln w="12700" cap="flat">
              <a:solidFill>
                <a:srgbClr val="3D231A"/>
              </a:solidFill>
              <a:prstDash val="solid"/>
              <a:miter lim="400000"/>
            </a:ln>
          </a:insideH>
          <a:insideV>
            <a:ln w="12700" cap="flat">
              <a:noFill/>
              <a:miter lim="400000"/>
            </a:ln>
          </a:insideV>
        </a:tcBdr>
        <a:fill>
          <a:solidFill>
            <a:srgbClr val="A56333">
              <a:alpha val="75000"/>
            </a:srgbClr>
          </a:solidFill>
        </a:fill>
      </a:tcStyle>
    </a:firstRow>
  </a:tblStyle>
  <a:tblStyle styleId="{CF821DB8-F4EB-4A41-A1BA-3FCAFE7338EE}"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solidFill>
                <a:srgbClr val="3E231A"/>
              </a:solidFill>
              <a:prstDash val="solid"/>
              <a:miter lim="400000"/>
            </a:ln>
          </a:insideH>
          <a:insideV>
            <a:ln w="12700" cap="flat">
              <a:noFill/>
              <a:miter lim="400000"/>
            </a:ln>
          </a:insideV>
        </a:tcBdr>
        <a:fill>
          <a:solidFill>
            <a:srgbClr val="C19B68">
              <a:alpha val="50000"/>
            </a:srgbClr>
          </a:solidFill>
        </a:fill>
      </a:tcStyle>
    </a:wholeTbl>
    <a:band2H>
      <a:tcTxStyle b="def" i="def"/>
      <a:tcStyle>
        <a:tcBdr/>
        <a:fill>
          <a:solidFill>
            <a:srgbClr val="C09B6C">
              <a:alpha val="26000"/>
            </a:srgbClr>
          </a:solidFill>
        </a:fill>
      </a:tcStyle>
    </a:band2H>
    <a:firstCol>
      <a:tcTxStyle b="off" i="off">
        <a:fontRef idx="minor">
          <a:srgbClr val="FFFFFF"/>
        </a:fontRef>
        <a:srgbClr val="FFFFFF"/>
      </a:tcTxStyle>
      <a:tcStyle>
        <a:tcBdr>
          <a:left>
            <a:ln w="12700" cap="flat">
              <a:solidFill>
                <a:srgbClr val="3E231A"/>
              </a:solidFill>
              <a:prstDash val="solid"/>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45C39">
              <a:alpha val="8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A77A48">
              <a:alpha val="8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solidFill>
            <a:srgbClr val="633E29">
              <a:alpha val="85000"/>
            </a:srgbClr>
          </a:solidFill>
        </a:fill>
      </a:tcStyle>
    </a:firstRow>
  </a:tblStyle>
  <a:tblStyle styleId="{33BA23B1-9221-436E-865A-0063620EA4FD}" styleName="">
    <a:tblBg/>
    <a:wholeTbl>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noFill/>
        </a:fill>
      </a:tcStyle>
    </a:wholeTbl>
    <a:band2H>
      <a:tcTxStyle b="def" i="def"/>
      <a:tcStyle>
        <a:tcBdr/>
        <a:fill>
          <a:solidFill>
            <a:srgbClr val="76654F">
              <a:alpha val="20000"/>
            </a:srgbClr>
          </a:solidFill>
        </a:fill>
      </a:tcStyle>
    </a:band2H>
    <a:firstCol>
      <a:tcTxStyle b="off" i="off">
        <a:fontRef idx="minor">
          <a:srgbClr val="3E231A"/>
        </a:fontRef>
        <a:srgbClr val="3E231A"/>
      </a:tcTxStyle>
      <a:tcStyle>
        <a:tcBdr>
          <a:left>
            <a:ln w="12700" cap="flat">
              <a:solidFill>
                <a:srgbClr val="828D8E"/>
              </a:solidFill>
              <a:prstDash val="solid"/>
              <a:miter lim="400000"/>
            </a:ln>
          </a:left>
          <a:right>
            <a:ln w="12700" cap="flat">
              <a:solidFill>
                <a:srgbClr val="828D8E"/>
              </a:solidFill>
              <a:prstDash val="solid"/>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solidFill>
                <a:srgbClr val="828D8E"/>
              </a:solidFill>
              <a:prstDash val="solid"/>
              <a:miter lim="400000"/>
            </a:ln>
          </a:insideH>
          <a:insideV>
            <a:ln w="12700" cap="flat">
              <a:noFill/>
              <a:miter lim="400000"/>
            </a:ln>
          </a:insideV>
        </a:tcBdr>
        <a:fill>
          <a:solidFill>
            <a:srgbClr val="E6DFD8">
              <a:alpha val="61000"/>
            </a:srgbClr>
          </a:solidFill>
        </a:fill>
      </a:tcStyle>
    </a:firstCol>
    <a:lastRow>
      <a:tcTxStyle b="off" i="off">
        <a:fontRef idx="minor">
          <a:srgbClr val="3E231A"/>
        </a:fontRef>
        <a:srgbClr val="3E231A"/>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E6DFD8">
              <a:alpha val="61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828D8E"/>
              </a:solidFill>
              <a:prstDash val="solid"/>
              <a:miter lim="400000"/>
            </a:ln>
          </a:top>
          <a:bottom>
            <a:ln w="12700" cap="flat">
              <a:solidFill>
                <a:srgbClr val="828D8E"/>
              </a:solidFill>
              <a:prstDash val="solid"/>
              <a:miter lim="400000"/>
            </a:ln>
          </a:bottom>
          <a:insideH>
            <a:ln w="12700" cap="flat">
              <a:noFill/>
              <a:miter lim="400000"/>
            </a:ln>
          </a:insideH>
          <a:insideV>
            <a:ln w="12700" cap="flat">
              <a:noFill/>
              <a:miter lim="400000"/>
            </a:ln>
          </a:insideV>
        </a:tcBdr>
        <a:fill>
          <a:solidFill>
            <a:srgbClr val="5D5E5F"/>
          </a:solidFill>
        </a:fill>
      </a:tcStyle>
    </a:firstRow>
  </a:tblStyle>
  <a:tblStyle styleId="{2708684C-4D16-4618-839F-0558EEFCDFE6}" styleName="">
    <a:tblBg/>
    <a:wholeTbl>
      <a:tcTxStyle b="off" i="off">
        <a:fontRef idx="minor">
          <a:srgbClr val="232323"/>
        </a:fontRef>
        <a:srgbClr val="232323"/>
      </a:tcTxStyle>
      <a:tcStyle>
        <a:tcBdr>
          <a:left>
            <a:ln w="12700" cap="flat">
              <a:solidFill>
                <a:srgbClr val="83867F"/>
              </a:solidFill>
              <a:custDash>
                <a:ds d="200000" sp="200000"/>
              </a:custDash>
              <a:miter lim="400000"/>
            </a:ln>
          </a:left>
          <a:right>
            <a:ln w="12700" cap="flat">
              <a:solidFill>
                <a:srgbClr val="83867F"/>
              </a:solidFill>
              <a:custDash>
                <a:ds d="200000" sp="200000"/>
              </a:custDash>
              <a:miter lim="400000"/>
            </a:ln>
          </a:right>
          <a:top>
            <a:ln w="12700" cap="flat">
              <a:solidFill>
                <a:srgbClr val="83867F"/>
              </a:solidFill>
              <a:custDash>
                <a:ds d="200000" sp="200000"/>
              </a:custDash>
              <a:miter lim="400000"/>
            </a:ln>
          </a:top>
          <a:bottom>
            <a:ln w="12700" cap="flat">
              <a:solidFill>
                <a:srgbClr val="83867F"/>
              </a:solidFill>
              <a:custDash>
                <a:ds d="200000" sp="200000"/>
              </a:custDash>
              <a:miter lim="400000"/>
            </a:ln>
          </a:bottom>
          <a:insideH>
            <a:ln w="12700" cap="flat">
              <a:solidFill>
                <a:srgbClr val="83867F"/>
              </a:solidFill>
              <a:custDash>
                <a:ds d="200000" sp="200000"/>
              </a:custDash>
              <a:miter lim="400000"/>
            </a:ln>
          </a:insideH>
          <a:insideV>
            <a:ln w="12700" cap="flat">
              <a:solidFill>
                <a:srgbClr val="83867F"/>
              </a:solidFill>
              <a:custDash>
                <a:ds d="200000" sp="200000"/>
              </a:custDash>
              <a:miter lim="400000"/>
            </a:ln>
          </a:insideV>
        </a:tcBdr>
        <a:fill>
          <a:noFill/>
        </a:fill>
      </a:tcStyle>
    </a:wholeTbl>
    <a:band2H>
      <a:tcTxStyle b="def" i="def"/>
      <a:tcStyle>
        <a:tcBdr/>
        <a:fill>
          <a:solidFill>
            <a:srgbClr val="76654F">
              <a:alpha val="20000"/>
            </a:srgbClr>
          </a:solidFill>
        </a:fill>
      </a:tcStyle>
    </a:band2H>
    <a:firstCol>
      <a:tcTxStyle b="off" i="off">
        <a:fontRef idx="minor">
          <a:srgbClr val="232323"/>
        </a:fontRef>
        <a:srgbClr val="232323"/>
      </a:tcTxStyle>
      <a:tcStyle>
        <a:tcBdr>
          <a:left>
            <a:ln w="12700" cap="flat">
              <a:noFill/>
              <a:miter lim="400000"/>
            </a:ln>
          </a:left>
          <a:right>
            <a:ln w="12700" cap="flat">
              <a:solidFill>
                <a:srgbClr val="3E231A"/>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32323"/>
        </a:fontRef>
        <a:srgbClr val="232323"/>
      </a:tcTxStyle>
      <a:tcStyle>
        <a:tcBdr>
          <a:left>
            <a:ln w="12700" cap="flat">
              <a:noFill/>
              <a:miter lim="400000"/>
            </a:ln>
          </a:left>
          <a:right>
            <a:ln w="12700" cap="flat">
              <a:noFill/>
              <a:miter lim="400000"/>
            </a:ln>
          </a:right>
          <a:top>
            <a:ln w="12700" cap="flat">
              <a:solidFill>
                <a:srgbClr val="3E231A"/>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32323"/>
        </a:fontRef>
        <a:srgbClr val="232323"/>
      </a:tcTxStyle>
      <a:tcStyle>
        <a:tcBdr>
          <a:left>
            <a:ln w="12700" cap="flat">
              <a:noFill/>
              <a:miter lim="400000"/>
            </a:ln>
          </a:left>
          <a:right>
            <a:ln w="12700" cap="flat">
              <a:noFill/>
              <a:miter lim="400000"/>
            </a:ln>
          </a:right>
          <a:top>
            <a:ln w="12700" cap="flat">
              <a:noFill/>
              <a:miter lim="400000"/>
            </a:ln>
          </a:top>
          <a:bottom>
            <a:ln w="12700" cap="flat">
              <a:solidFill>
                <a:srgbClr val="3E231A"/>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2374900" y="2387600"/>
            <a:ext cx="19621500" cy="4876800"/>
          </a:xfrm>
          <a:prstGeom prst="rect">
            <a:avLst/>
          </a:prstGeom>
        </p:spPr>
        <p:txBody>
          <a:bodyPr anchor="b"/>
          <a:lstStyle>
            <a:lvl1pPr algn="ctr"/>
          </a:lstStyle>
          <a:p>
            <a:pPr/>
            <a:r>
              <a:t>Title Text</a:t>
            </a:r>
          </a:p>
        </p:txBody>
      </p:sp>
      <p:sp>
        <p:nvSpPr>
          <p:cNvPr id="12" name="Body Level One…"/>
          <p:cNvSpPr txBox="1"/>
          <p:nvPr>
            <p:ph type="body" sz="quarter" idx="1"/>
          </p:nvPr>
        </p:nvSpPr>
        <p:spPr>
          <a:xfrm>
            <a:off x="2374900" y="7251700"/>
            <a:ext cx="19621500" cy="2057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Type a quote here.”"/>
          <p:cNvSpPr txBox="1"/>
          <p:nvPr>
            <p:ph type="body" sz="quarter" idx="21"/>
          </p:nvPr>
        </p:nvSpPr>
        <p:spPr>
          <a:xfrm>
            <a:off x="2374900" y="6045200"/>
            <a:ext cx="19621500" cy="1117600"/>
          </a:xfrm>
          <a:prstGeom prst="rect">
            <a:avLst/>
          </a:prstGeom>
        </p:spPr>
        <p:txBody>
          <a:bodyPr>
            <a:spAutoFit/>
          </a:bodyPr>
          <a:lstStyle>
            <a:lvl1pPr marL="0" indent="0" algn="ctr">
              <a:spcBef>
                <a:spcPts val="0"/>
              </a:spcBef>
              <a:buSzTx/>
              <a:buNone/>
            </a:lvl1pPr>
          </a:lstStyle>
          <a:p>
            <a:pPr/>
            <a:r>
              <a:t>“Type a quote here.”</a:t>
            </a:r>
          </a:p>
        </p:txBody>
      </p:sp>
      <p:sp>
        <p:nvSpPr>
          <p:cNvPr id="94" name="–Johnny Appleseed"/>
          <p:cNvSpPr txBox="1"/>
          <p:nvPr>
            <p:ph type="body" sz="quarter" idx="22"/>
          </p:nvPr>
        </p:nvSpPr>
        <p:spPr>
          <a:xfrm>
            <a:off x="2374900" y="8953500"/>
            <a:ext cx="19621500" cy="8509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1816100"/>
            <a:ext cx="24384000" cy="1608893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2273300" y="-3352800"/>
            <a:ext cx="19850100" cy="12946560"/>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2374900" y="9080500"/>
            <a:ext cx="19621500" cy="1905000"/>
          </a:xfrm>
          <a:prstGeom prst="rect">
            <a:avLst/>
          </a:prstGeom>
        </p:spPr>
        <p:txBody>
          <a:bodyPr anchor="b"/>
          <a:lstStyle>
            <a:lvl1pPr algn="ctr"/>
          </a:lstStyle>
          <a:p>
            <a:pPr/>
            <a:r>
              <a:t>Title Text</a:t>
            </a:r>
          </a:p>
        </p:txBody>
      </p:sp>
      <p:sp>
        <p:nvSpPr>
          <p:cNvPr id="22" name="Body Level One…"/>
          <p:cNvSpPr txBox="1"/>
          <p:nvPr>
            <p:ph type="body" sz="quarter" idx="1"/>
          </p:nvPr>
        </p:nvSpPr>
        <p:spPr>
          <a:xfrm>
            <a:off x="2374900" y="11010900"/>
            <a:ext cx="19621500" cy="1930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2374900" y="5143500"/>
            <a:ext cx="19621500" cy="3429000"/>
          </a:xfrm>
          <a:prstGeom prst="rect">
            <a:avLst/>
          </a:prstGeom>
        </p:spPr>
        <p:txBody>
          <a:bodyPr/>
          <a:lstStyle>
            <a:lvl1pPr algn="ct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998200" y="1930400"/>
            <a:ext cx="15167286" cy="10007600"/>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816100" y="1943100"/>
            <a:ext cx="10502900" cy="5626100"/>
          </a:xfrm>
          <a:prstGeom prst="rect">
            <a:avLst/>
          </a:prstGeom>
        </p:spPr>
        <p:txBody>
          <a:bodyPr anchor="b"/>
          <a:lstStyle>
            <a:lvl1pPr algn="ctr">
              <a:defRPr sz="9400"/>
            </a:lvl1pPr>
          </a:lstStyle>
          <a:p>
            <a:pPr/>
            <a:r>
              <a:t>Title Text</a:t>
            </a:r>
          </a:p>
        </p:txBody>
      </p:sp>
      <p:sp>
        <p:nvSpPr>
          <p:cNvPr id="40" name="Body Level One…"/>
          <p:cNvSpPr txBox="1"/>
          <p:nvPr>
            <p:ph type="body" sz="quarter" idx="1"/>
          </p:nvPr>
        </p:nvSpPr>
        <p:spPr>
          <a:xfrm>
            <a:off x="1816100" y="7556500"/>
            <a:ext cx="10502900" cy="4216400"/>
          </a:xfrm>
          <a:prstGeom prst="rect">
            <a:avLst/>
          </a:prstGeom>
        </p:spPr>
        <p:txBody>
          <a:bodyPr anchor="t"/>
          <a:lstStyle>
            <a:lvl1pPr marL="0" indent="0" algn="ctr">
              <a:spcBef>
                <a:spcPts val="0"/>
              </a:spcBef>
              <a:buSzTx/>
              <a:buNone/>
              <a:defRPr sz="5000"/>
            </a:lvl1pPr>
            <a:lvl2pPr marL="0" indent="0" algn="ctr">
              <a:spcBef>
                <a:spcPts val="0"/>
              </a:spcBef>
              <a:buSzTx/>
              <a:buNone/>
              <a:defRPr sz="5000"/>
            </a:lvl2pPr>
            <a:lvl3pPr marL="0" indent="0" algn="ctr">
              <a:spcBef>
                <a:spcPts val="0"/>
              </a:spcBef>
              <a:buSzTx/>
              <a:buNone/>
              <a:defRPr sz="5000"/>
            </a:lvl3pPr>
            <a:lvl4pPr marL="0" indent="0" algn="ctr">
              <a:spcBef>
                <a:spcPts val="0"/>
              </a:spcBef>
              <a:buSzTx/>
              <a:buNone/>
              <a:defRPr sz="5000"/>
            </a:lvl4pPr>
            <a:lvl5pPr marL="0" indent="0" algn="ctr">
              <a:spcBef>
                <a:spcPts val="0"/>
              </a:spcBef>
              <a:buSzTx/>
              <a:buNone/>
              <a:defRPr sz="50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57" name="Body Level One…"/>
          <p:cNvSpPr txBox="1"/>
          <p:nvPr>
            <p:ph type="body" idx="1"/>
          </p:nvPr>
        </p:nvSpPr>
        <p:spPr>
          <a:xfrm>
            <a:off x="2374900" y="4127500"/>
            <a:ext cx="19621500" cy="81915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0109200" y="3606800"/>
            <a:ext cx="12472592" cy="8382000"/>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xfrm>
            <a:off x="2374900" y="889000"/>
            <a:ext cx="19621500" cy="2959100"/>
          </a:xfrm>
          <a:prstGeom prst="rect">
            <a:avLst/>
          </a:prstGeom>
        </p:spPr>
        <p:txBody>
          <a:bodyPr/>
          <a:lstStyle>
            <a:lvl1pPr algn="ctr"/>
          </a:lstStyle>
          <a:p>
            <a:pPr/>
            <a:r>
              <a:t>Title Text</a:t>
            </a:r>
          </a:p>
        </p:txBody>
      </p:sp>
      <p:sp>
        <p:nvSpPr>
          <p:cNvPr id="67" name="Body Level One…"/>
          <p:cNvSpPr txBox="1"/>
          <p:nvPr>
            <p:ph type="body" sz="half" idx="1"/>
          </p:nvPr>
        </p:nvSpPr>
        <p:spPr>
          <a:xfrm>
            <a:off x="2374900" y="4140200"/>
            <a:ext cx="9410700" cy="7874000"/>
          </a:xfrm>
          <a:prstGeom prst="rect">
            <a:avLst/>
          </a:prstGeom>
        </p:spPr>
        <p:txBody>
          <a:bodyPr/>
          <a:lstStyle>
            <a:lvl1pPr marL="533400" indent="-533400">
              <a:spcBef>
                <a:spcPts val="3900"/>
              </a:spcBef>
              <a:buBlip>
                <a:blip r:embed="rId2"/>
              </a:buBlip>
              <a:defRPr sz="4200"/>
            </a:lvl1pPr>
            <a:lvl2pPr marL="1066800" indent="-533400">
              <a:spcBef>
                <a:spcPts val="3900"/>
              </a:spcBef>
              <a:buBlip>
                <a:blip r:embed="rId2"/>
              </a:buBlip>
              <a:defRPr sz="4200"/>
            </a:lvl2pPr>
            <a:lvl3pPr marL="1600200" indent="-533400">
              <a:spcBef>
                <a:spcPts val="3900"/>
              </a:spcBef>
              <a:buBlip>
                <a:blip r:embed="rId2"/>
              </a:buBlip>
              <a:defRPr sz="4200"/>
            </a:lvl3pPr>
            <a:lvl4pPr marL="2133600" indent="-533400">
              <a:spcBef>
                <a:spcPts val="3900"/>
              </a:spcBef>
              <a:buBlip>
                <a:blip r:embed="rId2"/>
              </a:buBlip>
              <a:defRPr sz="4200"/>
            </a:lvl4pPr>
            <a:lvl5pPr marL="2667000" indent="-53340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3487400" y="-736600"/>
            <a:ext cx="9662406" cy="6375400"/>
          </a:xfrm>
          <a:prstGeom prst="rect">
            <a:avLst/>
          </a:prstGeom>
          <a:ln w="9525">
            <a:round/>
          </a:ln>
        </p:spPr>
        <p:txBody>
          <a:bodyPr lIns="91439" tIns="45719" rIns="91439" bIns="45719" anchor="t">
            <a:noAutofit/>
          </a:bodyPr>
          <a:lstStyle/>
          <a:p>
            <a:pPr/>
          </a:p>
        </p:txBody>
      </p:sp>
      <p:sp>
        <p:nvSpPr>
          <p:cNvPr id="84" name="Image"/>
          <p:cNvSpPr/>
          <p:nvPr>
            <p:ph type="pic" idx="22"/>
          </p:nvPr>
        </p:nvSpPr>
        <p:spPr>
          <a:xfrm>
            <a:off x="13111577" y="4381521"/>
            <a:ext cx="9977826" cy="15152734"/>
          </a:xfrm>
          <a:prstGeom prst="rect">
            <a:avLst/>
          </a:prstGeom>
          <a:ln w="9525">
            <a:round/>
          </a:ln>
        </p:spPr>
        <p:txBody>
          <a:bodyPr lIns="91439" tIns="45719" rIns="91439" bIns="45719" anchor="t">
            <a:noAutofit/>
          </a:bodyPr>
          <a:lstStyle/>
          <a:p>
            <a:pPr/>
          </a:p>
        </p:txBody>
      </p:sp>
      <p:sp>
        <p:nvSpPr>
          <p:cNvPr id="85" name="Image"/>
          <p:cNvSpPr/>
          <p:nvPr>
            <p:ph type="pic" idx="23"/>
          </p:nvPr>
        </p:nvSpPr>
        <p:spPr>
          <a:xfrm>
            <a:off x="-139700" y="-25400"/>
            <a:ext cx="17310482" cy="12984978"/>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374900" y="1651000"/>
            <a:ext cx="19621500" cy="1041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387600" y="889000"/>
            <a:ext cx="19621500" cy="295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93858" y="13144500"/>
            <a:ext cx="393205" cy="5715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1pPr>
      <a:lvl2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2pPr>
      <a:lvl3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3pPr>
      <a:lvl4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4pPr>
      <a:lvl5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5pPr>
      <a:lvl6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6pPr>
      <a:lvl7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7pPr>
      <a:lvl8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8pPr>
      <a:lvl9pPr marL="0" marR="0" indent="0" algn="l" defTabSz="825500" latinLnBrk="0">
        <a:lnSpc>
          <a:spcPct val="100000"/>
        </a:lnSpc>
        <a:spcBef>
          <a:spcPts val="0"/>
        </a:spcBef>
        <a:spcAft>
          <a:spcPts val="0"/>
        </a:spcAft>
        <a:buClrTx/>
        <a:buSzTx/>
        <a:buFontTx/>
        <a:buNone/>
        <a:tabLst/>
        <a:defRPr b="0" baseline="0" cap="none" i="0" spc="0" strike="noStrike" sz="10000" u="none">
          <a:solidFill>
            <a:srgbClr val="3E231A"/>
          </a:solidFill>
          <a:uFillTx/>
          <a:latin typeface="+mn-lt"/>
          <a:ea typeface="+mn-ea"/>
          <a:cs typeface="+mn-cs"/>
          <a:sym typeface="Papyrus"/>
        </a:defRPr>
      </a:lvl9pPr>
    </p:titleStyle>
    <p:bodyStyle>
      <a:lvl1pPr marL="6604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1pPr>
      <a:lvl2pPr marL="13208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2pPr>
      <a:lvl3pPr marL="19812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3pPr>
      <a:lvl4pPr marL="26416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4pPr>
      <a:lvl5pPr marL="33020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5pPr>
      <a:lvl6pPr marL="39624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6pPr>
      <a:lvl7pPr marL="46228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7pPr>
      <a:lvl8pPr marL="52832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8pPr>
      <a:lvl9pPr marL="5943600" marR="0" indent="-660400" algn="l" defTabSz="825500" rtl="0" latinLnBrk="0">
        <a:lnSpc>
          <a:spcPct val="100000"/>
        </a:lnSpc>
        <a:spcBef>
          <a:spcPts val="4200"/>
        </a:spcBef>
        <a:spcAft>
          <a:spcPts val="0"/>
        </a:spcAft>
        <a:buClrTx/>
        <a:buSzPct val="25000"/>
        <a:buFontTx/>
        <a:buBlip>
          <a:blip r:embed="rId3"/>
        </a:buBlip>
        <a:tabLst/>
        <a:defRPr b="0" baseline="0" cap="none" i="0" spc="0" strike="noStrike" sz="5200" u="none">
          <a:solidFill>
            <a:srgbClr val="3E231A"/>
          </a:solidFill>
          <a:uFillTx/>
          <a:latin typeface="+mn-lt"/>
          <a:ea typeface="+mn-ea"/>
          <a:cs typeface="+mn-cs"/>
          <a:sym typeface="Papyrus"/>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pyru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etacharacter Filtering"/>
          <p:cNvSpPr txBox="1"/>
          <p:nvPr>
            <p:ph type="ctrTitle"/>
          </p:nvPr>
        </p:nvSpPr>
        <p:spPr>
          <a:prstGeom prst="rect">
            <a:avLst/>
          </a:prstGeom>
        </p:spPr>
        <p:txBody>
          <a:bodyPr/>
          <a:lstStyle>
            <a:lvl1pPr>
              <a:defRPr sz="11200"/>
            </a:lvl1pPr>
          </a:lstStyle>
          <a:p>
            <a:pPr/>
            <a:r>
              <a:t>Metacharacter Filtering</a:t>
            </a:r>
          </a:p>
        </p:txBody>
      </p:sp>
      <p:sp>
        <p:nvSpPr>
          <p:cNvPr id="120" name="Prepared by:…"/>
          <p:cNvSpPr txBox="1"/>
          <p:nvPr>
            <p:ph type="subTitle" sz="quarter" idx="1"/>
          </p:nvPr>
        </p:nvSpPr>
        <p:spPr>
          <a:xfrm>
            <a:off x="2611867" y="10190102"/>
            <a:ext cx="19621501" cy="2057401"/>
          </a:xfrm>
          <a:prstGeom prst="rect">
            <a:avLst/>
          </a:prstGeom>
          <a:ln w="9525">
            <a:round/>
          </a:ln>
        </p:spPr>
        <p:txBody>
          <a:bodyPr/>
          <a:lstStyle/>
          <a:p>
            <a:pPr>
              <a:defRPr sz="4200"/>
            </a:pPr>
            <a:r>
              <a:t>Prepared by:</a:t>
            </a:r>
          </a:p>
          <a:p>
            <a:pPr>
              <a:defRPr sz="4200"/>
            </a:pPr>
            <a:r>
              <a:t>Chirag Ganguli [ 19BCY10158 ]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5.0 Metacharacter Evasion"/>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a:r>
              <a:t>5.0 Metacharacter Evasion</a:t>
            </a:r>
          </a:p>
        </p:txBody>
      </p:sp>
      <p:sp>
        <p:nvSpPr>
          <p:cNvPr id="159" name="Basic Procedure:…"/>
          <p:cNvSpPr txBox="1"/>
          <p:nvPr>
            <p:ph type="body" sz="half" idx="1"/>
          </p:nvPr>
        </p:nvSpPr>
        <p:spPr>
          <a:xfrm>
            <a:off x="1696574" y="3913292"/>
            <a:ext cx="12272190" cy="8191501"/>
          </a:xfrm>
          <a:prstGeom prst="rect">
            <a:avLst/>
          </a:prstGeom>
        </p:spPr>
        <p:txBody>
          <a:bodyPr/>
          <a:lstStyle/>
          <a:p>
            <a:pPr marL="614172" indent="-614172" defTabSz="767715">
              <a:spcBef>
                <a:spcPts val="3900"/>
              </a:spcBef>
              <a:buBlip>
                <a:blip r:embed="rId2"/>
              </a:buBlip>
              <a:defRPr sz="4836"/>
            </a:pPr>
            <a:r>
              <a:t>Basic Procedure:</a:t>
            </a:r>
          </a:p>
          <a:p>
            <a:pPr lvl="1" marL="1228344" indent="-614172" defTabSz="767715">
              <a:spcBef>
                <a:spcPts val="3900"/>
              </a:spcBef>
              <a:buBlip>
                <a:blip r:embed="rId2"/>
              </a:buBlip>
              <a:defRPr sz="4836"/>
            </a:pPr>
            <a:r>
              <a:t>Identify each location in the code where escaped input is decoded</a:t>
            </a:r>
          </a:p>
          <a:p>
            <a:pPr lvl="1" marL="1228344" indent="-614172" defTabSz="767715">
              <a:spcBef>
                <a:spcPts val="3900"/>
              </a:spcBef>
              <a:buBlip>
                <a:blip r:embed="rId2"/>
              </a:buBlip>
              <a:defRPr sz="4836"/>
            </a:pPr>
            <a:r>
              <a:t>Identify associated security decisions based on that input</a:t>
            </a:r>
          </a:p>
          <a:p>
            <a:pPr lvl="1" marL="1228344" indent="-614172" defTabSz="767715">
              <a:spcBef>
                <a:spcPts val="3900"/>
              </a:spcBef>
              <a:buBlip>
                <a:blip r:embed="rId2"/>
              </a:buBlip>
              <a:defRPr sz="4836"/>
            </a:pPr>
            <a:r>
              <a:t>If decoding occurs after the decision is made, there’s a problem</a:t>
            </a:r>
          </a:p>
        </p:txBody>
      </p:sp>
      <p:sp>
        <p:nvSpPr>
          <p:cNvPr id="160" name="Rectangle"/>
          <p:cNvSpPr/>
          <p:nvPr/>
        </p:nvSpPr>
        <p:spPr>
          <a:xfrm>
            <a:off x="14912923" y="3938115"/>
            <a:ext cx="7399471" cy="7806968"/>
          </a:xfrm>
          <a:prstGeom prst="rect">
            <a:avLst/>
          </a:prstGeom>
          <a:blipFill>
            <a:blip r:embed="rId3">
              <a:alphaModFix amt="45398"/>
            </a:blip>
          </a:blipFill>
          <a:ln w="12700">
            <a:miter lim="400000"/>
          </a:ln>
          <a:effectLst>
            <a:outerShdw sx="100000" sy="100000" kx="0" ky="0" algn="b" rotWithShape="0" blurRad="50800" dist="25400" dir="5400000">
              <a:srgbClr val="000000">
                <a:alpha val="25000"/>
              </a:srgbClr>
            </a:outerShdw>
          </a:effectLst>
        </p:spPr>
        <p:txBody>
          <a:bodyPr lIns="50800" tIns="50800" rIns="50800" bIns="50800" anchor="ctr"/>
          <a:lstStyle/>
          <a:p>
            <a:pPr>
              <a:defRPr sz="4200">
                <a:solidFill>
                  <a:srgbClr val="FFFFFF"/>
                </a:solidFill>
                <a:effectLst>
                  <a:outerShdw sx="100000" sy="100000" kx="0" ky="0" algn="b" rotWithShape="0" blurRad="76200" dist="12700" dir="5400000">
                    <a:srgbClr val="000000">
                      <a:alpha val="50000"/>
                    </a:srgbClr>
                  </a:outerShdw>
                </a:effectLst>
              </a:defRPr>
            </a:pPr>
          </a:p>
        </p:txBody>
      </p:sp>
      <p:sp>
        <p:nvSpPr>
          <p:cNvPr id="161" name="Hexadecimal Encoding…"/>
          <p:cNvSpPr txBox="1"/>
          <p:nvPr/>
        </p:nvSpPr>
        <p:spPr>
          <a:xfrm>
            <a:off x="15323566" y="5024542"/>
            <a:ext cx="6578184"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54807" indent="-854807">
              <a:buSzPct val="100000"/>
              <a:buAutoNum type="arabicPeriod" startAt="1"/>
            </a:pPr>
            <a:r>
              <a:t>Hexadecimal Encoding</a:t>
            </a:r>
          </a:p>
          <a:p>
            <a:pPr marL="854807" indent="-854807">
              <a:buSzPct val="100000"/>
              <a:buAutoNum type="arabicPeriod" startAt="1"/>
            </a:pPr>
            <a:r>
              <a:t>HTML &amp; XML Encoding</a:t>
            </a:r>
          </a:p>
          <a:p>
            <a:pPr marL="854807" indent="-854807">
              <a:buSzPct val="100000"/>
              <a:buAutoNum type="arabicPeriod" startAt="1"/>
            </a:pPr>
            <a:r>
              <a:t>Multiple Encoding Layers</a:t>
            </a: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01 Sample Code to demonstrate Metacharacter Filtering"/>
          <p:cNvSpPr txBox="1"/>
          <p:nvPr>
            <p:ph type="title"/>
          </p:nvPr>
        </p:nvSpPr>
        <p:spPr>
          <a:xfrm>
            <a:off x="2381250" y="1274899"/>
            <a:ext cx="19621500" cy="2959101"/>
          </a:xfrm>
          <a:prstGeom prst="rect">
            <a:avLst/>
          </a:prstGeom>
          <a:effectLst>
            <a:outerShdw sx="100000" sy="100000" kx="0" ky="0" algn="b" rotWithShape="0" blurRad="50800" dist="25400" dir="5400000">
              <a:srgbClr val="000000">
                <a:alpha val="25000"/>
              </a:srgbClr>
            </a:outerShdw>
          </a:effectLst>
        </p:spPr>
        <p:txBody>
          <a:bodyPr/>
          <a:lstStyle>
            <a:lvl1pPr defTabSz="594360">
              <a:defRPr sz="7200"/>
            </a:lvl1pPr>
          </a:lstStyle>
          <a:p>
            <a:pPr/>
            <a:r>
              <a:t>S.01 Sample Code to demonstrate Metacharacter Filtering</a:t>
            </a:r>
          </a:p>
        </p:txBody>
      </p:sp>
      <p:pic>
        <p:nvPicPr>
          <p:cNvPr id="164" name="Image" descr="Image"/>
          <p:cNvPicPr>
            <a:picLocks noChangeAspect="1"/>
          </p:cNvPicPr>
          <p:nvPr/>
        </p:nvPicPr>
        <p:blipFill>
          <a:blip r:embed="rId2">
            <a:extLst/>
          </a:blip>
          <a:stretch>
            <a:fillRect/>
          </a:stretch>
        </p:blipFill>
        <p:spPr>
          <a:xfrm>
            <a:off x="4591784" y="4360094"/>
            <a:ext cx="15200432" cy="7924161"/>
          </a:xfrm>
          <a:prstGeom prst="rect">
            <a:avLst/>
          </a:prstGeom>
          <a:ln w="127000">
            <a:solidFill>
              <a:schemeClr val="accent5"/>
            </a:solidFill>
            <a:miter lim="400000"/>
          </a:ln>
          <a:effectLst>
            <a:outerShdw sx="100000" sy="100000" kx="0" ky="0" algn="b" rotWithShape="0" blurRad="190500" dist="8455"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14:flip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02 Filtering Process for the Above Code"/>
          <p:cNvSpPr txBox="1"/>
          <p:nvPr>
            <p:ph type="title"/>
          </p:nvPr>
        </p:nvSpPr>
        <p:spPr>
          <a:xfrm>
            <a:off x="2381250" y="1202543"/>
            <a:ext cx="19621500" cy="2959101"/>
          </a:xfrm>
          <a:prstGeom prst="rect">
            <a:avLst/>
          </a:prstGeom>
          <a:effectLst>
            <a:outerShdw sx="100000" sy="100000" kx="0" ky="0" algn="b" rotWithShape="0" blurRad="50800" dist="25400" dir="5400000">
              <a:srgbClr val="000000">
                <a:alpha val="25000"/>
              </a:srgbClr>
            </a:outerShdw>
          </a:effectLst>
        </p:spPr>
        <p:txBody>
          <a:bodyPr/>
          <a:lstStyle>
            <a:lvl1pPr defTabSz="668655">
              <a:defRPr sz="8100"/>
            </a:lvl1pPr>
          </a:lstStyle>
          <a:p>
            <a:pPr/>
            <a:r>
              <a:t>S.02 Filtering Process for the Above Code</a:t>
            </a:r>
          </a:p>
        </p:txBody>
      </p:sp>
      <p:pic>
        <p:nvPicPr>
          <p:cNvPr id="167" name="Image" descr="Image"/>
          <p:cNvPicPr>
            <a:picLocks noChangeAspect="1"/>
          </p:cNvPicPr>
          <p:nvPr/>
        </p:nvPicPr>
        <p:blipFill>
          <a:blip r:embed="rId2">
            <a:extLst/>
          </a:blip>
          <a:stretch>
            <a:fillRect/>
          </a:stretch>
        </p:blipFill>
        <p:spPr>
          <a:xfrm>
            <a:off x="1210537" y="4187419"/>
            <a:ext cx="21962926" cy="78951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03 Demo of an attack environment with unfiltered user input"/>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lvl="1" algn="ctr" defTabSz="594360">
              <a:defRPr sz="7200"/>
            </a:pPr>
            <a:r>
              <a:t>S.03 Demo of an attack environment with unfiltered user input</a:t>
            </a:r>
          </a:p>
        </p:txBody>
      </p:sp>
      <p:sp>
        <p:nvSpPr>
          <p:cNvPr id="170" name="Here, I have created an application that doesn’t sanitize the user inputs / the meta characters are not filtered.…"/>
          <p:cNvSpPr txBox="1"/>
          <p:nvPr>
            <p:ph type="body" idx="1"/>
          </p:nvPr>
        </p:nvSpPr>
        <p:spPr>
          <a:prstGeom prst="rect">
            <a:avLst/>
          </a:prstGeom>
          <a:ln w="9525">
            <a:round/>
          </a:ln>
        </p:spPr>
        <p:txBody>
          <a:bodyPr/>
          <a:lstStyle/>
          <a:p>
            <a:pPr marL="0" indent="0" algn="ctr">
              <a:spcBef>
                <a:spcPts val="0"/>
              </a:spcBef>
              <a:buSzTx/>
              <a:buNone/>
              <a:defRPr sz="4200"/>
            </a:pPr>
            <a:r>
              <a:t>Here, I have created an application that doesn’t sanitize the user inputs / the meta characters are not filtered.</a:t>
            </a:r>
          </a:p>
          <a:p>
            <a:pPr marL="0" indent="0" algn="ctr">
              <a:spcBef>
                <a:spcPts val="0"/>
              </a:spcBef>
              <a:buSzTx/>
              <a:buNone/>
              <a:defRPr sz="4200"/>
            </a:pPr>
            <a:r>
              <a:t>This leads to the website being vulnerable to several attack vectors.</a:t>
            </a:r>
          </a:p>
          <a:p>
            <a:pPr marL="0" indent="0" algn="ctr">
              <a:spcBef>
                <a:spcPts val="0"/>
              </a:spcBef>
              <a:buSzTx/>
              <a:buNone/>
              <a:defRPr sz="4200"/>
            </a:pPr>
            <a:r>
              <a:t>I have attached the XSS demonstration where it displays an unwanted alert on receiving attacker payload (user input).</a:t>
            </a:r>
          </a:p>
          <a:p>
            <a:pPr marL="0" indent="0" algn="ctr">
              <a:spcBef>
                <a:spcPts val="0"/>
              </a:spcBef>
              <a:buSzTx/>
              <a:buNone/>
              <a:defRPr sz="4200"/>
            </a:pPr>
            <a:r>
              <a:t>NOTE: </a:t>
            </a:r>
            <a:r>
              <a:t>This demo includes a basic frontend application where the attacks are implemented in the client side browser only with minimum impact (due to no involvement of a backend server to execute the user inputs internally).</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4" name="Image"/>
          <p:cNvGrpSpPr/>
          <p:nvPr/>
        </p:nvGrpSpPr>
        <p:grpSpPr>
          <a:xfrm>
            <a:off x="1557981" y="857531"/>
            <a:ext cx="13043550" cy="12153338"/>
            <a:chOff x="0" y="0"/>
            <a:chExt cx="13043549" cy="12153336"/>
          </a:xfrm>
        </p:grpSpPr>
        <p:pic>
          <p:nvPicPr>
            <p:cNvPr id="173" name="Image" descr="Image"/>
            <p:cNvPicPr>
              <a:picLocks noChangeAspect="1"/>
            </p:cNvPicPr>
            <p:nvPr/>
          </p:nvPicPr>
          <p:blipFill>
            <a:blip r:embed="rId2">
              <a:extLst/>
            </a:blip>
            <a:stretch>
              <a:fillRect/>
            </a:stretch>
          </p:blipFill>
          <p:spPr>
            <a:xfrm>
              <a:off x="127000" y="88900"/>
              <a:ext cx="12789550" cy="11823137"/>
            </a:xfrm>
            <a:prstGeom prst="rect">
              <a:avLst/>
            </a:prstGeom>
            <a:ln>
              <a:noFill/>
            </a:ln>
            <a:effectLst/>
          </p:spPr>
        </p:pic>
        <p:pic>
          <p:nvPicPr>
            <p:cNvPr id="172" name="Image" descr="Image"/>
            <p:cNvPicPr>
              <a:picLocks noChangeAspect="0"/>
            </p:cNvPicPr>
            <p:nvPr/>
          </p:nvPicPr>
          <p:blipFill>
            <a:blip r:embed="rId3">
              <a:extLst/>
            </a:blip>
            <a:stretch>
              <a:fillRect/>
            </a:stretch>
          </p:blipFill>
          <p:spPr>
            <a:xfrm>
              <a:off x="0" y="0"/>
              <a:ext cx="13043550" cy="12153337"/>
            </a:xfrm>
            <a:prstGeom prst="rect">
              <a:avLst/>
            </a:prstGeom>
            <a:effectLst/>
          </p:spPr>
        </p:pic>
      </p:grpSp>
      <p:grpSp>
        <p:nvGrpSpPr>
          <p:cNvPr id="177" name="index.html…"/>
          <p:cNvGrpSpPr/>
          <p:nvPr/>
        </p:nvGrpSpPr>
        <p:grpSpPr>
          <a:xfrm>
            <a:off x="15270281" y="2692400"/>
            <a:ext cx="7614142" cy="8331201"/>
            <a:chOff x="0" y="0"/>
            <a:chExt cx="7614141" cy="8331200"/>
          </a:xfrm>
        </p:grpSpPr>
        <p:sp>
          <p:nvSpPr>
            <p:cNvPr id="176" name="index.html…"/>
            <p:cNvSpPr txBox="1"/>
            <p:nvPr/>
          </p:nvSpPr>
          <p:spPr>
            <a:xfrm>
              <a:off x="25400" y="25400"/>
              <a:ext cx="7563342" cy="8280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200" u="sng"/>
              </a:pPr>
              <a:r>
                <a:t>index.html</a:t>
              </a:r>
            </a:p>
            <a:p>
              <a:pPr>
                <a:defRPr sz="4200"/>
              </a:pPr>
            </a:p>
            <a:p>
              <a:pPr>
                <a:defRPr sz="4200"/>
              </a:pPr>
              <a:r>
                <a:t>This includes the code for the frontend part of the website which is viewed by the user.</a:t>
              </a:r>
            </a:p>
            <a:p>
              <a:pPr>
                <a:defRPr sz="4200"/>
              </a:pPr>
              <a:r>
                <a:t>It includes a user input section where users can enter their input (message + image) &amp; sends it to the server to be posted in the application</a:t>
              </a:r>
            </a:p>
          </p:txBody>
        </p:sp>
        <p:pic>
          <p:nvPicPr>
            <p:cNvPr id="175" name="index.html… index.htmlThis includes the code for the frontend part of the website which is viewed by the user.It includes a user input section where users can enter their input (message + image) &amp; sends it to the server to be posted in the application" descr="index.html… index.htmlThis includes the code for the frontend part of the website which is viewed by the user.It includes a user input section where users can enter their input (message + image) &amp; sends it to the server to be posted in the application"/>
            <p:cNvPicPr>
              <a:picLocks noChangeAspect="0"/>
            </p:cNvPicPr>
            <p:nvPr/>
          </p:nvPicPr>
          <p:blipFill>
            <a:blip r:embed="rId4">
              <a:extLst/>
            </a:blip>
            <a:stretch>
              <a:fillRect/>
            </a:stretch>
          </p:blipFill>
          <p:spPr>
            <a:xfrm>
              <a:off x="0" y="0"/>
              <a:ext cx="7614142" cy="8331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tyle.css [ Why not add some styles to the page?! ]"/>
          <p:cNvSpPr txBox="1"/>
          <p:nvPr>
            <p:ph type="title"/>
          </p:nvPr>
        </p:nvSpPr>
        <p:spPr>
          <a:xfrm>
            <a:off x="2144240" y="229972"/>
            <a:ext cx="20622012" cy="2959101"/>
          </a:xfrm>
          <a:prstGeom prst="rect">
            <a:avLst/>
          </a:prstGeom>
          <a:effectLst>
            <a:outerShdw sx="100000" sy="100000" kx="0" ky="0" algn="b" rotWithShape="0" blurRad="63500" dist="25400" dir="5400000">
              <a:srgbClr val="000000">
                <a:alpha val="50000"/>
              </a:srgbClr>
            </a:outerShdw>
          </a:effectLst>
        </p:spPr>
        <p:txBody>
          <a:bodyPr/>
          <a:lstStyle/>
          <a:p>
            <a:pPr defTabSz="594360">
              <a:defRPr sz="7200" u="sng"/>
            </a:pPr>
            <a:r>
              <a:t>style.css</a:t>
            </a:r>
            <a:r>
              <a:rPr u="none"/>
              <a:t> [ Why not add some styles to the page?! ]</a:t>
            </a:r>
          </a:p>
        </p:txBody>
      </p:sp>
      <p:grpSp>
        <p:nvGrpSpPr>
          <p:cNvPr id="182" name="Image"/>
          <p:cNvGrpSpPr/>
          <p:nvPr/>
        </p:nvGrpSpPr>
        <p:grpSpPr>
          <a:xfrm>
            <a:off x="2008144" y="2612939"/>
            <a:ext cx="6699332" cy="9943308"/>
            <a:chOff x="0" y="0"/>
            <a:chExt cx="6699330" cy="9943307"/>
          </a:xfrm>
        </p:grpSpPr>
        <p:pic>
          <p:nvPicPr>
            <p:cNvPr id="181" name="Image" descr="Image"/>
            <p:cNvPicPr>
              <a:picLocks noChangeAspect="1"/>
            </p:cNvPicPr>
            <p:nvPr/>
          </p:nvPicPr>
          <p:blipFill>
            <a:blip r:embed="rId2">
              <a:extLst/>
            </a:blip>
            <a:stretch>
              <a:fillRect/>
            </a:stretch>
          </p:blipFill>
          <p:spPr>
            <a:xfrm>
              <a:off x="127000" y="88900"/>
              <a:ext cx="6445331" cy="9613108"/>
            </a:xfrm>
            <a:prstGeom prst="rect">
              <a:avLst/>
            </a:prstGeom>
            <a:ln>
              <a:noFill/>
            </a:ln>
            <a:effectLst/>
          </p:spPr>
        </p:pic>
        <p:pic>
          <p:nvPicPr>
            <p:cNvPr id="180" name="Image" descr="Image"/>
            <p:cNvPicPr>
              <a:picLocks noChangeAspect="0"/>
            </p:cNvPicPr>
            <p:nvPr/>
          </p:nvPicPr>
          <p:blipFill>
            <a:blip r:embed="rId3">
              <a:extLst/>
            </a:blip>
            <a:stretch>
              <a:fillRect/>
            </a:stretch>
          </p:blipFill>
          <p:spPr>
            <a:xfrm>
              <a:off x="-1" y="0"/>
              <a:ext cx="6699332" cy="9943308"/>
            </a:xfrm>
            <a:prstGeom prst="rect">
              <a:avLst/>
            </a:prstGeom>
            <a:effectLst/>
          </p:spPr>
        </p:pic>
      </p:grpSp>
      <p:grpSp>
        <p:nvGrpSpPr>
          <p:cNvPr id="185" name="Image"/>
          <p:cNvGrpSpPr/>
          <p:nvPr/>
        </p:nvGrpSpPr>
        <p:grpSpPr>
          <a:xfrm>
            <a:off x="9435210" y="2558376"/>
            <a:ext cx="6653833" cy="10052434"/>
            <a:chOff x="0" y="0"/>
            <a:chExt cx="6653831" cy="10052432"/>
          </a:xfrm>
        </p:grpSpPr>
        <p:pic>
          <p:nvPicPr>
            <p:cNvPr id="184" name="Image" descr="Image"/>
            <p:cNvPicPr>
              <a:picLocks noChangeAspect="1"/>
            </p:cNvPicPr>
            <p:nvPr/>
          </p:nvPicPr>
          <p:blipFill>
            <a:blip r:embed="rId4">
              <a:extLst/>
            </a:blip>
            <a:stretch>
              <a:fillRect/>
            </a:stretch>
          </p:blipFill>
          <p:spPr>
            <a:xfrm>
              <a:off x="127000" y="88899"/>
              <a:ext cx="6399833" cy="9722234"/>
            </a:xfrm>
            <a:prstGeom prst="rect">
              <a:avLst/>
            </a:prstGeom>
            <a:ln>
              <a:noFill/>
            </a:ln>
            <a:effectLst/>
          </p:spPr>
        </p:pic>
        <p:pic>
          <p:nvPicPr>
            <p:cNvPr id="183" name="Image" descr="Image"/>
            <p:cNvPicPr>
              <a:picLocks noChangeAspect="0"/>
            </p:cNvPicPr>
            <p:nvPr/>
          </p:nvPicPr>
          <p:blipFill>
            <a:blip r:embed="rId5">
              <a:extLst/>
            </a:blip>
            <a:stretch>
              <a:fillRect/>
            </a:stretch>
          </p:blipFill>
          <p:spPr>
            <a:xfrm>
              <a:off x="0" y="-1"/>
              <a:ext cx="6653833" cy="10052434"/>
            </a:xfrm>
            <a:prstGeom prst="rect">
              <a:avLst/>
            </a:prstGeom>
            <a:effectLst/>
          </p:spPr>
        </p:pic>
      </p:grpSp>
      <p:grpSp>
        <p:nvGrpSpPr>
          <p:cNvPr id="188" name="Image"/>
          <p:cNvGrpSpPr/>
          <p:nvPr/>
        </p:nvGrpSpPr>
        <p:grpSpPr>
          <a:xfrm>
            <a:off x="16816778" y="2528844"/>
            <a:ext cx="5931426" cy="10237496"/>
            <a:chOff x="0" y="0"/>
            <a:chExt cx="5931424" cy="10237494"/>
          </a:xfrm>
        </p:grpSpPr>
        <p:pic>
          <p:nvPicPr>
            <p:cNvPr id="187" name="Image" descr="Image"/>
            <p:cNvPicPr>
              <a:picLocks noChangeAspect="1"/>
            </p:cNvPicPr>
            <p:nvPr/>
          </p:nvPicPr>
          <p:blipFill>
            <a:blip r:embed="rId6">
              <a:extLst/>
            </a:blip>
            <a:stretch>
              <a:fillRect/>
            </a:stretch>
          </p:blipFill>
          <p:spPr>
            <a:xfrm>
              <a:off x="127000" y="88899"/>
              <a:ext cx="5677425" cy="9907296"/>
            </a:xfrm>
            <a:prstGeom prst="rect">
              <a:avLst/>
            </a:prstGeom>
            <a:ln>
              <a:noFill/>
            </a:ln>
            <a:effectLst/>
          </p:spPr>
        </p:pic>
        <p:pic>
          <p:nvPicPr>
            <p:cNvPr id="186" name="Image" descr="Image"/>
            <p:cNvPicPr>
              <a:picLocks noChangeAspect="0"/>
            </p:cNvPicPr>
            <p:nvPr/>
          </p:nvPicPr>
          <p:blipFill>
            <a:blip r:embed="rId7">
              <a:extLst/>
            </a:blip>
            <a:stretch>
              <a:fillRect/>
            </a:stretch>
          </p:blipFill>
          <p:spPr>
            <a:xfrm>
              <a:off x="0" y="-1"/>
              <a:ext cx="5931425" cy="1023749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Here comes the most important part of the code script.js"/>
          <p:cNvSpPr txBox="1"/>
          <p:nvPr>
            <p:ph type="title"/>
          </p:nvPr>
        </p:nvSpPr>
        <p:spPr>
          <a:xfrm>
            <a:off x="2374900" y="889000"/>
            <a:ext cx="20114870" cy="2959100"/>
          </a:xfrm>
          <a:prstGeom prst="rect">
            <a:avLst/>
          </a:prstGeom>
          <a:effectLst>
            <a:outerShdw sx="100000" sy="100000" kx="0" ky="0" algn="b" rotWithShape="0" blurRad="63500" dist="25400" dir="5400000">
              <a:srgbClr val="000000">
                <a:alpha val="50000"/>
              </a:srgbClr>
            </a:outerShdw>
          </a:effectLst>
        </p:spPr>
        <p:txBody>
          <a:bodyPr/>
          <a:lstStyle/>
          <a:p>
            <a:pPr defTabSz="594360">
              <a:defRPr sz="7200"/>
            </a:pPr>
            <a:r>
              <a:t>Here comes the most important part of the code </a:t>
            </a:r>
            <a:r>
              <a:rPr u="sng"/>
              <a:t>script.js</a:t>
            </a:r>
          </a:p>
        </p:txBody>
      </p:sp>
      <p:grpSp>
        <p:nvGrpSpPr>
          <p:cNvPr id="193" name="Image"/>
          <p:cNvGrpSpPr/>
          <p:nvPr/>
        </p:nvGrpSpPr>
        <p:grpSpPr>
          <a:xfrm>
            <a:off x="1049637" y="2452472"/>
            <a:ext cx="8410018" cy="10190461"/>
            <a:chOff x="0" y="0"/>
            <a:chExt cx="8410016" cy="10190459"/>
          </a:xfrm>
        </p:grpSpPr>
        <p:pic>
          <p:nvPicPr>
            <p:cNvPr id="192" name="Image" descr="Image"/>
            <p:cNvPicPr>
              <a:picLocks noChangeAspect="1"/>
            </p:cNvPicPr>
            <p:nvPr/>
          </p:nvPicPr>
          <p:blipFill>
            <a:blip r:embed="rId2">
              <a:extLst/>
            </a:blip>
            <a:stretch>
              <a:fillRect/>
            </a:stretch>
          </p:blipFill>
          <p:spPr>
            <a:xfrm>
              <a:off x="127000" y="88900"/>
              <a:ext cx="8156017" cy="9860260"/>
            </a:xfrm>
            <a:prstGeom prst="rect">
              <a:avLst/>
            </a:prstGeom>
            <a:ln>
              <a:noFill/>
            </a:ln>
            <a:effectLst/>
          </p:spPr>
        </p:pic>
        <p:pic>
          <p:nvPicPr>
            <p:cNvPr id="191" name="Image" descr="Image"/>
            <p:cNvPicPr>
              <a:picLocks noChangeAspect="0"/>
            </p:cNvPicPr>
            <p:nvPr/>
          </p:nvPicPr>
          <p:blipFill>
            <a:blip r:embed="rId3">
              <a:extLst/>
            </a:blip>
            <a:stretch>
              <a:fillRect/>
            </a:stretch>
          </p:blipFill>
          <p:spPr>
            <a:xfrm>
              <a:off x="0" y="0"/>
              <a:ext cx="8410017" cy="10190460"/>
            </a:xfrm>
            <a:prstGeom prst="rect">
              <a:avLst/>
            </a:prstGeom>
            <a:effectLst/>
          </p:spPr>
        </p:pic>
      </p:grpSp>
      <p:grpSp>
        <p:nvGrpSpPr>
          <p:cNvPr id="196" name="Image"/>
          <p:cNvGrpSpPr/>
          <p:nvPr/>
        </p:nvGrpSpPr>
        <p:grpSpPr>
          <a:xfrm>
            <a:off x="9643933" y="4242405"/>
            <a:ext cx="13677303" cy="7974390"/>
            <a:chOff x="0" y="0"/>
            <a:chExt cx="13677301" cy="7974389"/>
          </a:xfrm>
        </p:grpSpPr>
        <p:pic>
          <p:nvPicPr>
            <p:cNvPr id="195" name="Image" descr="Image"/>
            <p:cNvPicPr>
              <a:picLocks noChangeAspect="1"/>
            </p:cNvPicPr>
            <p:nvPr/>
          </p:nvPicPr>
          <p:blipFill>
            <a:blip r:embed="rId4">
              <a:extLst/>
            </a:blip>
            <a:stretch>
              <a:fillRect/>
            </a:stretch>
          </p:blipFill>
          <p:spPr>
            <a:xfrm>
              <a:off x="127000" y="88900"/>
              <a:ext cx="13423302" cy="7644190"/>
            </a:xfrm>
            <a:prstGeom prst="rect">
              <a:avLst/>
            </a:prstGeom>
            <a:ln>
              <a:noFill/>
            </a:ln>
            <a:effectLst/>
          </p:spPr>
        </p:pic>
        <p:pic>
          <p:nvPicPr>
            <p:cNvPr id="194" name="Image" descr="Image"/>
            <p:cNvPicPr>
              <a:picLocks noChangeAspect="0"/>
            </p:cNvPicPr>
            <p:nvPr/>
          </p:nvPicPr>
          <p:blipFill>
            <a:blip r:embed="rId5">
              <a:extLst/>
            </a:blip>
            <a:stretch>
              <a:fillRect/>
            </a:stretch>
          </p:blipFill>
          <p:spPr>
            <a:xfrm>
              <a:off x="0" y="0"/>
              <a:ext cx="13677302" cy="797439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Here’s how the code reacts to usual input"/>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defTabSz="693419">
              <a:defRPr sz="8400"/>
            </a:lvl1pPr>
          </a:lstStyle>
          <a:p>
            <a:pPr/>
            <a:r>
              <a:t>Here’s how the code reacts to usual input</a:t>
            </a:r>
          </a:p>
        </p:txBody>
      </p:sp>
      <p:grpSp>
        <p:nvGrpSpPr>
          <p:cNvPr id="201" name="Image"/>
          <p:cNvGrpSpPr/>
          <p:nvPr/>
        </p:nvGrpSpPr>
        <p:grpSpPr>
          <a:xfrm>
            <a:off x="1876510" y="3682313"/>
            <a:ext cx="13624776" cy="8477408"/>
            <a:chOff x="0" y="0"/>
            <a:chExt cx="13624774" cy="8477406"/>
          </a:xfrm>
        </p:grpSpPr>
        <p:pic>
          <p:nvPicPr>
            <p:cNvPr id="200" name="Image" descr="Image"/>
            <p:cNvPicPr>
              <a:picLocks noChangeAspect="1"/>
            </p:cNvPicPr>
            <p:nvPr/>
          </p:nvPicPr>
          <p:blipFill>
            <a:blip r:embed="rId2">
              <a:extLst/>
            </a:blip>
            <a:stretch>
              <a:fillRect/>
            </a:stretch>
          </p:blipFill>
          <p:spPr>
            <a:xfrm>
              <a:off x="127000" y="88900"/>
              <a:ext cx="13370775" cy="8147207"/>
            </a:xfrm>
            <a:prstGeom prst="rect">
              <a:avLst/>
            </a:prstGeom>
            <a:ln>
              <a:noFill/>
            </a:ln>
            <a:effectLst/>
          </p:spPr>
        </p:pic>
        <p:pic>
          <p:nvPicPr>
            <p:cNvPr id="199" name="Image" descr="Image"/>
            <p:cNvPicPr>
              <a:picLocks noChangeAspect="0"/>
            </p:cNvPicPr>
            <p:nvPr/>
          </p:nvPicPr>
          <p:blipFill>
            <a:blip r:embed="rId3">
              <a:extLst/>
            </a:blip>
            <a:stretch>
              <a:fillRect/>
            </a:stretch>
          </p:blipFill>
          <p:spPr>
            <a:xfrm>
              <a:off x="0" y="0"/>
              <a:ext cx="13624775" cy="8477407"/>
            </a:xfrm>
            <a:prstGeom prst="rect">
              <a:avLst/>
            </a:prstGeom>
            <a:effectLst/>
          </p:spPr>
        </p:pic>
      </p:grpSp>
      <p:grpSp>
        <p:nvGrpSpPr>
          <p:cNvPr id="204" name="The user here inputs a random message and adds an image file which gets posted as a comment (as shown below) on clicking the send button"/>
          <p:cNvGrpSpPr/>
          <p:nvPr/>
        </p:nvGrpSpPr>
        <p:grpSpPr>
          <a:xfrm>
            <a:off x="16456530" y="5071762"/>
            <a:ext cx="6459429" cy="5080001"/>
            <a:chOff x="0" y="0"/>
            <a:chExt cx="6459428" cy="5080000"/>
          </a:xfrm>
        </p:grpSpPr>
        <p:sp>
          <p:nvSpPr>
            <p:cNvPr id="203" name="The user here inputs a random message and adds an image file which gets posted as a comment (as shown below) on clicking the send button"/>
            <p:cNvSpPr txBox="1"/>
            <p:nvPr/>
          </p:nvSpPr>
          <p:spPr>
            <a:xfrm>
              <a:off x="25400" y="25400"/>
              <a:ext cx="6408629" cy="50292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200"/>
              </a:lvl1pPr>
            </a:lstStyle>
            <a:p>
              <a:pPr/>
              <a:r>
                <a:t>The user here inputs a random message and adds an image file which gets posted as a comment (as shown below) on clicking the send button</a:t>
              </a:r>
            </a:p>
          </p:txBody>
        </p:sp>
        <p:pic>
          <p:nvPicPr>
            <p:cNvPr id="202" name="The user here inputs a random message and adds an image file which gets posted as a comment (as shown below) on clicking the send button The user here inputs a random message and adds an image file which gets posted as a comment (as shown below) on click" descr="The user here inputs a random message and adds an image file which gets posted as a comment (as shown below) on clicking the send button The user here inputs a random message and adds an image file which gets posted as a comment (as shown below) on clicking the send button"/>
            <p:cNvPicPr>
              <a:picLocks noChangeAspect="0"/>
            </p:cNvPicPr>
            <p:nvPr/>
          </p:nvPicPr>
          <p:blipFill>
            <a:blip r:embed="rId4">
              <a:extLst/>
            </a:blip>
            <a:stretch>
              <a:fillRect/>
            </a:stretch>
          </p:blipFill>
          <p:spPr>
            <a:xfrm>
              <a:off x="0" y="0"/>
              <a:ext cx="6459429" cy="50800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What would happen if an attacker uses this website?"/>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defTabSz="594360">
              <a:defRPr sz="7200"/>
            </a:lvl1pPr>
          </a:lstStyle>
          <a:p>
            <a:pPr/>
            <a:r>
              <a:t>What would happen if an attacker uses this website?</a:t>
            </a:r>
          </a:p>
        </p:txBody>
      </p:sp>
      <p:grpSp>
        <p:nvGrpSpPr>
          <p:cNvPr id="209" name="Image"/>
          <p:cNvGrpSpPr/>
          <p:nvPr/>
        </p:nvGrpSpPr>
        <p:grpSpPr>
          <a:xfrm>
            <a:off x="13484825" y="4668672"/>
            <a:ext cx="9988522" cy="2769227"/>
            <a:chOff x="0" y="0"/>
            <a:chExt cx="9988520" cy="2769226"/>
          </a:xfrm>
        </p:grpSpPr>
        <p:pic>
          <p:nvPicPr>
            <p:cNvPr id="208" name="Image" descr="Image"/>
            <p:cNvPicPr>
              <a:picLocks noChangeAspect="1"/>
            </p:cNvPicPr>
            <p:nvPr/>
          </p:nvPicPr>
          <p:blipFill>
            <a:blip r:embed="rId2">
              <a:extLst/>
            </a:blip>
            <a:stretch>
              <a:fillRect/>
            </a:stretch>
          </p:blipFill>
          <p:spPr>
            <a:xfrm>
              <a:off x="127000" y="88900"/>
              <a:ext cx="9734521" cy="2439027"/>
            </a:xfrm>
            <a:prstGeom prst="rect">
              <a:avLst/>
            </a:prstGeom>
            <a:ln>
              <a:noFill/>
            </a:ln>
            <a:effectLst/>
          </p:spPr>
        </p:pic>
        <p:pic>
          <p:nvPicPr>
            <p:cNvPr id="207" name="Image" descr="Image"/>
            <p:cNvPicPr>
              <a:picLocks noChangeAspect="0"/>
            </p:cNvPicPr>
            <p:nvPr/>
          </p:nvPicPr>
          <p:blipFill>
            <a:blip r:embed="rId3">
              <a:extLst/>
            </a:blip>
            <a:stretch>
              <a:fillRect/>
            </a:stretch>
          </p:blipFill>
          <p:spPr>
            <a:xfrm>
              <a:off x="0" y="0"/>
              <a:ext cx="9988521" cy="2769227"/>
            </a:xfrm>
            <a:prstGeom prst="rect">
              <a:avLst/>
            </a:prstGeom>
            <a:effectLst/>
          </p:spPr>
        </p:pic>
      </p:grpSp>
      <p:grpSp>
        <p:nvGrpSpPr>
          <p:cNvPr id="212" name="Image"/>
          <p:cNvGrpSpPr/>
          <p:nvPr/>
        </p:nvGrpSpPr>
        <p:grpSpPr>
          <a:xfrm>
            <a:off x="994669" y="3712862"/>
            <a:ext cx="12342305" cy="9074931"/>
            <a:chOff x="0" y="0"/>
            <a:chExt cx="12342304" cy="9074930"/>
          </a:xfrm>
        </p:grpSpPr>
        <p:pic>
          <p:nvPicPr>
            <p:cNvPr id="211" name="Image" descr="Image"/>
            <p:cNvPicPr>
              <a:picLocks noChangeAspect="1"/>
            </p:cNvPicPr>
            <p:nvPr/>
          </p:nvPicPr>
          <p:blipFill>
            <a:blip r:embed="rId4">
              <a:extLst/>
            </a:blip>
            <a:stretch>
              <a:fillRect/>
            </a:stretch>
          </p:blipFill>
          <p:spPr>
            <a:xfrm>
              <a:off x="126999" y="88900"/>
              <a:ext cx="12088306" cy="8744731"/>
            </a:xfrm>
            <a:prstGeom prst="rect">
              <a:avLst/>
            </a:prstGeom>
            <a:ln>
              <a:noFill/>
            </a:ln>
            <a:effectLst/>
          </p:spPr>
        </p:pic>
        <p:pic>
          <p:nvPicPr>
            <p:cNvPr id="210" name="Image" descr="Image"/>
            <p:cNvPicPr>
              <a:picLocks noChangeAspect="0"/>
            </p:cNvPicPr>
            <p:nvPr/>
          </p:nvPicPr>
          <p:blipFill>
            <a:blip r:embed="rId5">
              <a:extLst/>
            </a:blip>
            <a:stretch>
              <a:fillRect/>
            </a:stretch>
          </p:blipFill>
          <p:spPr>
            <a:xfrm>
              <a:off x="-1" y="0"/>
              <a:ext cx="12342306" cy="9074931"/>
            </a:xfrm>
            <a:prstGeom prst="rect">
              <a:avLst/>
            </a:prstGeom>
            <a:effectLst/>
          </p:spPr>
        </p:pic>
      </p:grpSp>
      <p:grpSp>
        <p:nvGrpSpPr>
          <p:cNvPr id="215" name="Above image shows the XSS alert triggered because of the user input which is not filtered"/>
          <p:cNvGrpSpPr/>
          <p:nvPr/>
        </p:nvGrpSpPr>
        <p:grpSpPr>
          <a:xfrm>
            <a:off x="14027983" y="8447177"/>
            <a:ext cx="8902206" cy="2641601"/>
            <a:chOff x="0" y="0"/>
            <a:chExt cx="8902204" cy="2641600"/>
          </a:xfrm>
        </p:grpSpPr>
        <p:sp>
          <p:nvSpPr>
            <p:cNvPr id="214" name="Above image shows the XSS alert triggered because of the user input which is not filtered"/>
            <p:cNvSpPr txBox="1"/>
            <p:nvPr/>
          </p:nvSpPr>
          <p:spPr>
            <a:xfrm>
              <a:off x="25400" y="25400"/>
              <a:ext cx="8851405" cy="2590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200"/>
              </a:lvl1pPr>
            </a:lstStyle>
            <a:p>
              <a:pPr/>
              <a:r>
                <a:t>Above image shows the XSS alert triggered because of the user input which is not filtered</a:t>
              </a:r>
            </a:p>
          </p:txBody>
        </p:sp>
        <p:pic>
          <p:nvPicPr>
            <p:cNvPr id="213" name="Above image shows the XSS alert triggered because of the user input which is not filtered Above image shows the XSS alert triggered because of the user input which is not filtered" descr="Above image shows the XSS alert triggered because of the user input which is not filtered Above image shows the XSS alert triggered because of the user input which is not filtered"/>
            <p:cNvPicPr>
              <a:picLocks noChangeAspect="0"/>
            </p:cNvPicPr>
            <p:nvPr/>
          </p:nvPicPr>
          <p:blipFill>
            <a:blip r:embed="rId6">
              <a:extLst/>
            </a:blip>
            <a:stretch>
              <a:fillRect/>
            </a:stretch>
          </p:blipFill>
          <p:spPr>
            <a:xfrm>
              <a:off x="0" y="0"/>
              <a:ext cx="8902205" cy="26416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How can we stop this kind of attack ?"/>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defTabSz="767715">
              <a:defRPr sz="9300"/>
            </a:lvl1pPr>
          </a:lstStyle>
          <a:p>
            <a:pPr/>
            <a:r>
              <a:t>How can we stop this kind of attack ?</a:t>
            </a:r>
          </a:p>
        </p:txBody>
      </p:sp>
      <p:pic>
        <p:nvPicPr>
          <p:cNvPr id="218" name="Image" descr="Image"/>
          <p:cNvPicPr>
            <a:picLocks noChangeAspect="1"/>
          </p:cNvPicPr>
          <p:nvPr/>
        </p:nvPicPr>
        <p:blipFill>
          <a:blip r:embed="rId2">
            <a:extLst/>
          </a:blip>
          <a:stretch>
            <a:fillRect/>
          </a:stretch>
        </p:blipFill>
        <p:spPr>
          <a:xfrm>
            <a:off x="1508680" y="3727996"/>
            <a:ext cx="12293975" cy="8482556"/>
          </a:xfrm>
          <a:prstGeom prst="rect">
            <a:avLst/>
          </a:prstGeom>
          <a:ln w="12700">
            <a:miter lim="400000"/>
          </a:ln>
        </p:spPr>
      </p:pic>
      <p:grpSp>
        <p:nvGrpSpPr>
          <p:cNvPr id="221" name="Here, I have altered the renderMessages() function a bit, in order to filter the user input to prevent any unwanted characters from the image user input field.…"/>
          <p:cNvGrpSpPr/>
          <p:nvPr/>
        </p:nvGrpSpPr>
        <p:grpSpPr>
          <a:xfrm>
            <a:off x="14504545" y="3803674"/>
            <a:ext cx="7893737" cy="8331201"/>
            <a:chOff x="0" y="0"/>
            <a:chExt cx="7893736" cy="8331200"/>
          </a:xfrm>
        </p:grpSpPr>
        <p:sp>
          <p:nvSpPr>
            <p:cNvPr id="220" name="Here, I have altered the renderMessages() function a bit, in order to filter the user input to prevent any unwanted characters from the image user input field.…"/>
            <p:cNvSpPr txBox="1"/>
            <p:nvPr/>
          </p:nvSpPr>
          <p:spPr>
            <a:xfrm>
              <a:off x="25400" y="25400"/>
              <a:ext cx="7842937" cy="8280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200"/>
              </a:pPr>
              <a:r>
                <a:t>Here, I have altered the renderMessages() function a bit, in order to filter the user input to prevent any unwanted characters from the </a:t>
              </a:r>
              <a:r>
                <a:rPr cap="all">
                  <a:solidFill>
                    <a:srgbClr val="7D7D7D"/>
                  </a:solidFill>
                </a:rPr>
                <a:t>image</a:t>
              </a:r>
              <a:r>
                <a:t> user input field.</a:t>
              </a:r>
            </a:p>
            <a:p>
              <a:pPr>
                <a:defRPr sz="4200"/>
              </a:pPr>
              <a:r>
                <a:t>Note: </a:t>
              </a:r>
              <a:r>
                <a:t>This is a JS utility that prevents this sort of attacks at an initial state with low impact user inputs</a:t>
              </a:r>
            </a:p>
          </p:txBody>
        </p:sp>
        <p:pic>
          <p:nvPicPr>
            <p:cNvPr id="219" name="Here, I have altered the renderMessages() function a bit, in order to filter the user input to prevent any unwanted characters from the image user input field.… Here, I have altered the renderMessages() function a bit, in order to filter the user input t" descr="Here, I have altered the renderMessages() function a bit, in order to filter the user input to prevent any unwanted characters from the image user input field.… Here, I have altered the renderMessages() function a bit, in order to filter the user input to prevent any unwanted characters from the image user input field.Note: This is a JS utility that prevents this sort of attacks at an initial state with low impact user inputs"/>
            <p:cNvPicPr>
              <a:picLocks noChangeAspect="0"/>
            </p:cNvPicPr>
            <p:nvPr/>
          </p:nvPicPr>
          <p:blipFill>
            <a:blip r:embed="rId3">
              <a:extLst/>
            </a:blip>
            <a:stretch>
              <a:fillRect/>
            </a:stretch>
          </p:blipFill>
          <p:spPr>
            <a:xfrm>
              <a:off x="0" y="0"/>
              <a:ext cx="7893737" cy="8331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Introduction:"/>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a:r>
              <a:t>Introduction:</a:t>
            </a:r>
          </a:p>
        </p:txBody>
      </p:sp>
      <p:sp>
        <p:nvSpPr>
          <p:cNvPr id="123" name="For any type of data, a program also maintains metadata that it tracks…"/>
          <p:cNvSpPr txBox="1"/>
          <p:nvPr>
            <p:ph type="body" sz="half" idx="1"/>
          </p:nvPr>
        </p:nvSpPr>
        <p:spPr>
          <a:xfrm>
            <a:off x="2374900" y="4140200"/>
            <a:ext cx="11995950" cy="7874000"/>
          </a:xfrm>
          <a:prstGeom prst="rect">
            <a:avLst/>
          </a:prstGeom>
        </p:spPr>
        <p:txBody>
          <a:bodyPr/>
          <a:lstStyle/>
          <a:p>
            <a:pPr>
              <a:buBlip>
                <a:blip r:embed="rId2"/>
              </a:buBlip>
            </a:pPr>
            <a:r>
              <a:t>For any type of data, a program also maintains metadata that it tracks</a:t>
            </a:r>
          </a:p>
          <a:p>
            <a:pPr>
              <a:buBlip>
                <a:blip r:embed="rId2"/>
              </a:buBlip>
            </a:pPr>
            <a:r>
              <a:t>Metadata is the information that describes the main data</a:t>
            </a:r>
          </a:p>
          <a:p>
            <a:pPr>
              <a:buBlip>
                <a:blip r:embed="rId2"/>
              </a:buBlip>
            </a:pPr>
            <a:r>
              <a:t>It might include how to format the data for display, processing instructions, or information on how pieces of data are stored in the memory</a:t>
            </a:r>
          </a:p>
        </p:txBody>
      </p:sp>
      <p:pic>
        <p:nvPicPr>
          <p:cNvPr id="124" name="Image" descr="Image"/>
          <p:cNvPicPr>
            <a:picLocks noChangeAspect="1"/>
          </p:cNvPicPr>
          <p:nvPr/>
        </p:nvPicPr>
        <p:blipFill>
          <a:blip r:embed="rId3">
            <a:extLst/>
          </a:blip>
          <a:stretch>
            <a:fillRect/>
          </a:stretch>
        </p:blipFill>
        <p:spPr>
          <a:xfrm>
            <a:off x="15685010" y="3250736"/>
            <a:ext cx="6345190" cy="8812765"/>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Let’s now check the website behaviour after a filtered user input"/>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defTabSz="594360">
              <a:defRPr sz="7200"/>
            </a:lvl1pPr>
          </a:lstStyle>
          <a:p>
            <a:pPr/>
            <a:r>
              <a:t>Let’s now check the website behaviour after a filtered user input</a:t>
            </a:r>
          </a:p>
        </p:txBody>
      </p:sp>
      <p:grpSp>
        <p:nvGrpSpPr>
          <p:cNvPr id="226" name="Image"/>
          <p:cNvGrpSpPr/>
          <p:nvPr/>
        </p:nvGrpSpPr>
        <p:grpSpPr>
          <a:xfrm>
            <a:off x="1649112" y="3796785"/>
            <a:ext cx="11244142" cy="8773094"/>
            <a:chOff x="0" y="0"/>
            <a:chExt cx="11244141" cy="8773093"/>
          </a:xfrm>
        </p:grpSpPr>
        <p:pic>
          <p:nvPicPr>
            <p:cNvPr id="225" name="Image" descr="Image"/>
            <p:cNvPicPr>
              <a:picLocks noChangeAspect="1"/>
            </p:cNvPicPr>
            <p:nvPr/>
          </p:nvPicPr>
          <p:blipFill>
            <a:blip r:embed="rId2">
              <a:extLst/>
            </a:blip>
            <a:stretch>
              <a:fillRect/>
            </a:stretch>
          </p:blipFill>
          <p:spPr>
            <a:xfrm>
              <a:off x="127000" y="88899"/>
              <a:ext cx="10990142" cy="8442895"/>
            </a:xfrm>
            <a:prstGeom prst="rect">
              <a:avLst/>
            </a:prstGeom>
            <a:ln>
              <a:noFill/>
            </a:ln>
            <a:effectLst/>
          </p:spPr>
        </p:pic>
        <p:pic>
          <p:nvPicPr>
            <p:cNvPr id="224" name="Image" descr="Image"/>
            <p:cNvPicPr>
              <a:picLocks noChangeAspect="0"/>
            </p:cNvPicPr>
            <p:nvPr/>
          </p:nvPicPr>
          <p:blipFill>
            <a:blip r:embed="rId3">
              <a:extLst/>
            </a:blip>
            <a:stretch>
              <a:fillRect/>
            </a:stretch>
          </p:blipFill>
          <p:spPr>
            <a:xfrm>
              <a:off x="0" y="-1"/>
              <a:ext cx="11244142" cy="8773095"/>
            </a:xfrm>
            <a:prstGeom prst="rect">
              <a:avLst/>
            </a:prstGeom>
            <a:effectLst/>
          </p:spPr>
        </p:pic>
      </p:grpSp>
      <p:grpSp>
        <p:nvGrpSpPr>
          <p:cNvPr id="229" name="Here, as we can see even after a payload input by the user, the XSS is not triggered.…"/>
          <p:cNvGrpSpPr/>
          <p:nvPr/>
        </p:nvGrpSpPr>
        <p:grpSpPr>
          <a:xfrm>
            <a:off x="13556811" y="5609967"/>
            <a:ext cx="9168648" cy="4267201"/>
            <a:chOff x="0" y="0"/>
            <a:chExt cx="9168647" cy="4267200"/>
          </a:xfrm>
        </p:grpSpPr>
        <p:sp>
          <p:nvSpPr>
            <p:cNvPr id="228" name="Here, as we can see even after a payload input by the user, the XSS is not triggered.…"/>
            <p:cNvSpPr txBox="1"/>
            <p:nvPr/>
          </p:nvSpPr>
          <p:spPr>
            <a:xfrm>
              <a:off x="25400" y="25400"/>
              <a:ext cx="9117848" cy="42164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200"/>
              </a:pPr>
              <a:r>
                <a:t>Here, as we can see even after a payload input by the user, the XSS is not triggered.</a:t>
              </a:r>
            </a:p>
            <a:p>
              <a:pPr>
                <a:defRPr sz="4200"/>
              </a:pPr>
              <a:r>
                <a:t>Instead it juts displays the normal input in the comment section.</a:t>
              </a:r>
            </a:p>
          </p:txBody>
        </p:sp>
        <p:pic>
          <p:nvPicPr>
            <p:cNvPr id="227" name="Here, as we can see even after a payload input by the user, the XSS is not triggered.… Here, as we can see even after a payload input by the user, the XSS is not triggered.Instead it juts displays the normal input in the comment section." descr="Here, as we can see even after a payload input by the user, the XSS is not triggered.… Here, as we can see even after a payload input by the user, the XSS is not triggered.Instead it juts displays the normal input in the comment section."/>
            <p:cNvPicPr>
              <a:picLocks noChangeAspect="0"/>
            </p:cNvPicPr>
            <p:nvPr/>
          </p:nvPicPr>
          <p:blipFill>
            <a:blip r:embed="rId4">
              <a:extLst/>
            </a:blip>
            <a:stretch>
              <a:fillRect/>
            </a:stretch>
          </p:blipFill>
          <p:spPr>
            <a:xfrm>
              <a:off x="0" y="0"/>
              <a:ext cx="9168648" cy="42672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nclusion"/>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Conclusion</a:t>
            </a:r>
          </a:p>
        </p:txBody>
      </p:sp>
      <p:sp>
        <p:nvSpPr>
          <p:cNvPr id="232" name="When auditing metacharacter filters, attempt to determine whether building illegal sequences by constructing embedded illegal patterns is possible. These attacks are possible when developers use a single substitution pattern with regular expressions, suc"/>
          <p:cNvSpPr txBox="1"/>
          <p:nvPr>
            <p:ph type="body" idx="1"/>
          </p:nvPr>
        </p:nvSpPr>
        <p:spPr>
          <a:xfrm>
            <a:off x="2381249" y="3652961"/>
            <a:ext cx="19621501" cy="8191501"/>
          </a:xfrm>
          <a:prstGeom prst="rect">
            <a:avLst/>
          </a:prstGeom>
          <a:ln w="9525">
            <a:round/>
          </a:ln>
        </p:spPr>
        <p:txBody>
          <a:bodyPr/>
          <a:lstStyle/>
          <a:p>
            <a:pPr marL="521716" indent="-521716" defTabSz="652145">
              <a:spcBef>
                <a:spcPts val="3300"/>
              </a:spcBef>
              <a:buBlip>
                <a:blip r:embed="rId2"/>
              </a:buBlip>
              <a:defRPr sz="4108"/>
            </a:pPr>
            <a:r>
              <a:t>When auditing metacharacter filters, attempt to determine whether building illegal sequences by constructing embedded illegal patterns is possible. These attacks are possible when developers use a single substitution pattern with regular expressions, such as: </a:t>
            </a:r>
            <a:r>
              <a:rPr cap="all">
                <a:solidFill>
                  <a:srgbClr val="7D7D7D"/>
                </a:solidFill>
              </a:rPr>
              <a:t>$path = s/\.\.\///g;</a:t>
            </a:r>
            <a:endParaRPr cap="all">
              <a:solidFill>
                <a:srgbClr val="7D7D7D"/>
              </a:solidFill>
            </a:endParaRPr>
          </a:p>
          <a:p>
            <a:pPr marL="521716" indent="-521716" defTabSz="652145">
              <a:spcBef>
                <a:spcPts val="3300"/>
              </a:spcBef>
              <a:buBlip>
                <a:blip r:embed="rId2"/>
              </a:buBlip>
              <a:defRPr sz="4108"/>
            </a:pPr>
            <a:r>
              <a:t>Hexadecimal encoding is a popular method for evading security softwares used to detect attacks against web servers</a:t>
            </a:r>
          </a:p>
          <a:p>
            <a:pPr marL="521716" indent="-521716" defTabSz="652145">
              <a:spcBef>
                <a:spcPts val="3300"/>
              </a:spcBef>
              <a:buBlip>
                <a:blip r:embed="rId2"/>
              </a:buBlip>
              <a:defRPr sz="4108"/>
            </a:pPr>
            <a:r>
              <a:t>HTML decoding is handled by a client browser application. Using this encoding form in XML data does open the possibility of a variety of server-directed attacks</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cap Keywords:"/>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p>
            <a:pPr/>
            <a:r>
              <a:t>Recap Keywords:</a:t>
            </a:r>
          </a:p>
        </p:txBody>
      </p:sp>
      <p:graphicFrame>
        <p:nvGraphicFramePr>
          <p:cNvPr id="235" name="Table"/>
          <p:cNvGraphicFramePr/>
          <p:nvPr/>
        </p:nvGraphicFramePr>
        <p:xfrm>
          <a:off x="3491458" y="3616458"/>
          <a:ext cx="17413784" cy="8191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350270"/>
                <a:gridCol w="4350270"/>
                <a:gridCol w="4350270"/>
                <a:gridCol w="4350270"/>
              </a:tblGrid>
              <a:tr h="1635760">
                <a:tc>
                  <a:txBody>
                    <a:bodyPr/>
                    <a:lstStyle/>
                    <a:p>
                      <a:pPr>
                        <a:defRPr sz="1800">
                          <a:solidFill>
                            <a:srgbClr val="000000"/>
                          </a:solidFill>
                        </a:defRPr>
                      </a:pPr>
                      <a:r>
                        <a:rPr sz="4200">
                          <a:solidFill>
                            <a:srgbClr val="3E231A"/>
                          </a:solidFill>
                        </a:rPr>
                        <a:t>Erroneous Input</a:t>
                      </a:r>
                    </a:p>
                  </a:txBody>
                  <a:tcPr marL="50800" marR="50800" marT="50800" marB="50800" anchor="ctr" anchorCtr="0" horzOverflow="overflow">
                    <a:lnL w="38100">
                      <a:solidFill>
                        <a:srgbClr val="000000"/>
                      </a:solidFill>
                      <a:custDash>
                        <a:ds d="200000" sp="200000"/>
                      </a:custDash>
                      <a:miter lim="400000"/>
                    </a:lnL>
                    <a:lnR w="38100">
                      <a:solidFill>
                        <a:srgbClr val="FF0000"/>
                      </a:solidFill>
                      <a:custDash>
                        <a:ds d="200000" sp="200000"/>
                      </a:custDash>
                      <a:miter lim="400000"/>
                    </a:lnR>
                    <a:lnT w="38100">
                      <a:solidFill>
                        <a:srgbClr val="00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Encoding</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00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Stripping</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00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Auditing</a:t>
                      </a:r>
                    </a:p>
                  </a:txBody>
                  <a:tcPr marL="50800" marR="50800" marT="50800" marB="50800" anchor="ctr" anchorCtr="0" horzOverflow="overflow">
                    <a:lnL w="38100">
                      <a:solidFill>
                        <a:srgbClr val="FF0000"/>
                      </a:solidFill>
                      <a:custDash>
                        <a:ds d="200000" sp="200000"/>
                      </a:custDash>
                      <a:miter lim="400000"/>
                    </a:lnL>
                    <a:lnR w="38100">
                      <a:solidFill>
                        <a:srgbClr val="000000"/>
                      </a:solidFill>
                      <a:custDash>
                        <a:ds d="200000" sp="200000"/>
                      </a:custDash>
                      <a:miter lim="400000"/>
                    </a:lnR>
                    <a:lnT w="38100">
                      <a:solidFill>
                        <a:srgbClr val="000000"/>
                      </a:solidFill>
                      <a:custDash>
                        <a:ds d="200000" sp="200000"/>
                      </a:custDash>
                      <a:miter lim="400000"/>
                    </a:lnT>
                    <a:lnB w="38100">
                      <a:solidFill>
                        <a:srgbClr val="FF0000"/>
                      </a:solidFill>
                      <a:custDash>
                        <a:ds d="200000" sp="200000"/>
                      </a:custDash>
                      <a:miter lim="400000"/>
                    </a:lnB>
                  </a:tcPr>
                </a:tc>
              </a:tr>
              <a:tr h="1635760">
                <a:tc>
                  <a:txBody>
                    <a:bodyPr/>
                    <a:lstStyle/>
                    <a:p>
                      <a:pPr>
                        <a:defRPr sz="1800">
                          <a:solidFill>
                            <a:srgbClr val="000000"/>
                          </a:solidFill>
                        </a:defRPr>
                      </a:pPr>
                      <a:r>
                        <a:rPr sz="4200">
                          <a:solidFill>
                            <a:srgbClr val="3E231A"/>
                          </a:solidFill>
                        </a:rPr>
                        <a:t>Escape characters</a:t>
                      </a:r>
                    </a:p>
                  </a:txBody>
                  <a:tcPr marL="50800" marR="50800" marT="50800" marB="50800" anchor="ctr" anchorCtr="0" horzOverflow="overflow">
                    <a:lnL w="38100">
                      <a:solidFill>
                        <a:srgbClr val="00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Detection</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Decoding</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Action</a:t>
                      </a:r>
                    </a:p>
                  </a:txBody>
                  <a:tcPr marL="50800" marR="50800" marT="50800" marB="50800" anchor="ctr" anchorCtr="0" horzOverflow="overflow">
                    <a:lnL w="38100">
                      <a:solidFill>
                        <a:srgbClr val="FF0000"/>
                      </a:solidFill>
                      <a:custDash>
                        <a:ds d="200000" sp="200000"/>
                      </a:custDash>
                      <a:miter lim="400000"/>
                    </a:lnL>
                    <a:lnR w="38100">
                      <a:solidFill>
                        <a:srgbClr val="00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r>
              <a:tr h="1635760">
                <a:tc>
                  <a:txBody>
                    <a:bodyPr/>
                    <a:lstStyle/>
                    <a:p>
                      <a:pPr>
                        <a:defRPr sz="1800">
                          <a:solidFill>
                            <a:srgbClr val="000000"/>
                          </a:solidFill>
                        </a:defRPr>
                      </a:pPr>
                      <a:r>
                        <a:rPr sz="4200">
                          <a:solidFill>
                            <a:srgbClr val="3E231A"/>
                          </a:solidFill>
                        </a:rPr>
                        <a:t>Null Byte</a:t>
                      </a:r>
                    </a:p>
                  </a:txBody>
                  <a:tcPr marL="50800" marR="50800" marT="50800" marB="50800" anchor="ctr" anchorCtr="0" horzOverflow="overflow">
                    <a:lnL w="38100">
                      <a:solidFill>
                        <a:srgbClr val="00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Illegal characters</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Server-directed attacks</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Eliminate</a:t>
                      </a:r>
                    </a:p>
                  </a:txBody>
                  <a:tcPr marL="50800" marR="50800" marT="50800" marB="50800" anchor="ctr" anchorCtr="0" horzOverflow="overflow">
                    <a:lnL w="38100">
                      <a:solidFill>
                        <a:srgbClr val="FF0000"/>
                      </a:solidFill>
                      <a:custDash>
                        <a:ds d="200000" sp="200000"/>
                      </a:custDash>
                      <a:miter lim="400000"/>
                    </a:lnL>
                    <a:lnR w="38100">
                      <a:solidFill>
                        <a:srgbClr val="00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r>
              <a:tr h="1635760">
                <a:tc>
                  <a:txBody>
                    <a:bodyPr/>
                    <a:lstStyle/>
                    <a:p>
                      <a:pPr>
                        <a:defRPr sz="1800">
                          <a:solidFill>
                            <a:srgbClr val="000000"/>
                          </a:solidFill>
                        </a:defRPr>
                      </a:pPr>
                      <a:r>
                        <a:rPr sz="4200">
                          <a:solidFill>
                            <a:srgbClr val="3E231A"/>
                          </a:solidFill>
                        </a:rPr>
                        <a:t>Reject requests</a:t>
                      </a:r>
                    </a:p>
                  </a:txBody>
                  <a:tcPr marL="50800" marR="50800" marT="50800" marB="50800" anchor="ctr" anchorCtr="0" horzOverflow="overflow">
                    <a:lnL w="38100">
                      <a:solidFill>
                        <a:srgbClr val="00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Regular Expressions</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Not allowed Error</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c>
                  <a:txBody>
                    <a:bodyPr/>
                    <a:lstStyle/>
                    <a:p>
                      <a:pPr>
                        <a:defRPr sz="1800">
                          <a:solidFill>
                            <a:srgbClr val="000000"/>
                          </a:solidFill>
                        </a:defRPr>
                      </a:pPr>
                      <a:r>
                        <a:rPr sz="4200">
                          <a:solidFill>
                            <a:srgbClr val="3E231A"/>
                          </a:solidFill>
                        </a:rPr>
                        <a:t>List allowed filters</a:t>
                      </a:r>
                    </a:p>
                  </a:txBody>
                  <a:tcPr marL="50800" marR="50800" marT="50800" marB="50800" anchor="ctr" anchorCtr="0" horzOverflow="overflow">
                    <a:lnL w="38100">
                      <a:solidFill>
                        <a:srgbClr val="FF0000"/>
                      </a:solidFill>
                      <a:custDash>
                        <a:ds d="200000" sp="200000"/>
                      </a:custDash>
                      <a:miter lim="400000"/>
                    </a:lnL>
                    <a:lnR w="38100">
                      <a:solidFill>
                        <a:srgbClr val="000000"/>
                      </a:solidFill>
                      <a:custDash>
                        <a:ds d="200000" sp="200000"/>
                      </a:custDash>
                      <a:miter lim="400000"/>
                    </a:lnR>
                    <a:lnT w="38100">
                      <a:solidFill>
                        <a:srgbClr val="FF0000"/>
                      </a:solidFill>
                      <a:custDash>
                        <a:ds d="200000" sp="200000"/>
                      </a:custDash>
                      <a:miter lim="400000"/>
                    </a:lnT>
                    <a:lnB w="38100">
                      <a:solidFill>
                        <a:srgbClr val="FF0000"/>
                      </a:solidFill>
                      <a:custDash>
                        <a:ds d="200000" sp="200000"/>
                      </a:custDash>
                      <a:miter lim="400000"/>
                    </a:lnB>
                  </a:tcPr>
                </a:tc>
              </a:tr>
              <a:tr h="1635760">
                <a:tc>
                  <a:txBody>
                    <a:bodyPr/>
                    <a:lstStyle/>
                    <a:p>
                      <a:pPr>
                        <a:defRPr sz="1800">
                          <a:solidFill>
                            <a:srgbClr val="000000"/>
                          </a:solidFill>
                        </a:defRPr>
                      </a:pPr>
                      <a:r>
                        <a:rPr sz="4200">
                          <a:solidFill>
                            <a:srgbClr val="3E231A"/>
                          </a:solidFill>
                        </a:rPr>
                        <a:t>Intersection of bad &amp; good</a:t>
                      </a:r>
                    </a:p>
                  </a:txBody>
                  <a:tcPr marL="50800" marR="50800" marT="50800" marB="50800" anchor="ctr" anchorCtr="0" horzOverflow="overflow">
                    <a:lnL w="38100">
                      <a:solidFill>
                        <a:srgbClr val="00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000000"/>
                      </a:solidFill>
                      <a:custDash>
                        <a:ds d="200000" sp="200000"/>
                      </a:custDash>
                      <a:miter lim="400000"/>
                    </a:lnB>
                  </a:tcPr>
                </a:tc>
                <a:tc>
                  <a:txBody>
                    <a:bodyPr/>
                    <a:lstStyle/>
                    <a:p>
                      <a:pPr>
                        <a:defRPr sz="1800">
                          <a:solidFill>
                            <a:srgbClr val="000000"/>
                          </a:solidFill>
                        </a:defRPr>
                      </a:pPr>
                      <a:r>
                        <a:rPr sz="4200">
                          <a:solidFill>
                            <a:srgbClr val="3E231A"/>
                          </a:solidFill>
                        </a:rPr>
                        <a:t>Code Reading</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000000"/>
                      </a:solidFill>
                      <a:custDash>
                        <a:ds d="200000" sp="200000"/>
                      </a:custDash>
                      <a:miter lim="400000"/>
                    </a:lnB>
                  </a:tcPr>
                </a:tc>
                <a:tc>
                  <a:txBody>
                    <a:bodyPr/>
                    <a:lstStyle/>
                    <a:p>
                      <a:pPr>
                        <a:defRPr sz="1800">
                          <a:solidFill>
                            <a:srgbClr val="000000"/>
                          </a:solidFill>
                        </a:defRPr>
                      </a:pPr>
                      <a:r>
                        <a:rPr sz="4200">
                          <a:solidFill>
                            <a:srgbClr val="3E231A"/>
                          </a:solidFill>
                        </a:rPr>
                        <a:t>Creativity</a:t>
                      </a:r>
                    </a:p>
                  </a:txBody>
                  <a:tcPr marL="50800" marR="50800" marT="50800" marB="50800" anchor="ctr" anchorCtr="0" horzOverflow="overflow">
                    <a:lnL w="38100">
                      <a:solidFill>
                        <a:srgbClr val="FF0000"/>
                      </a:solidFill>
                      <a:custDash>
                        <a:ds d="200000" sp="200000"/>
                      </a:custDash>
                      <a:miter lim="400000"/>
                    </a:lnL>
                    <a:lnR w="38100">
                      <a:solidFill>
                        <a:srgbClr val="FF0000"/>
                      </a:solidFill>
                      <a:custDash>
                        <a:ds d="200000" sp="200000"/>
                      </a:custDash>
                      <a:miter lim="400000"/>
                    </a:lnR>
                    <a:lnT w="38100">
                      <a:solidFill>
                        <a:srgbClr val="FF0000"/>
                      </a:solidFill>
                      <a:custDash>
                        <a:ds d="200000" sp="200000"/>
                      </a:custDash>
                      <a:miter lim="400000"/>
                    </a:lnT>
                    <a:lnB w="38100">
                      <a:solidFill>
                        <a:srgbClr val="000000"/>
                      </a:solidFill>
                      <a:custDash>
                        <a:ds d="200000" sp="200000"/>
                      </a:custDash>
                      <a:miter lim="400000"/>
                    </a:lnB>
                  </a:tcPr>
                </a:tc>
                <a:tc>
                  <a:txBody>
                    <a:bodyPr/>
                    <a:lstStyle/>
                    <a:p>
                      <a:pPr>
                        <a:defRPr sz="1800">
                          <a:solidFill>
                            <a:srgbClr val="000000"/>
                          </a:solidFill>
                        </a:defRPr>
                      </a:pPr>
                      <a:r>
                        <a:rPr sz="4200">
                          <a:solidFill>
                            <a:srgbClr val="3E231A"/>
                          </a:solidFill>
                        </a:rPr>
                        <a:t>Filter Strength</a:t>
                      </a:r>
                    </a:p>
                  </a:txBody>
                  <a:tcPr marL="50800" marR="50800" marT="50800" marB="50800" anchor="ctr" anchorCtr="0" horzOverflow="overflow">
                    <a:lnL w="38100">
                      <a:solidFill>
                        <a:srgbClr val="FF0000"/>
                      </a:solidFill>
                      <a:custDash>
                        <a:ds d="200000" sp="200000"/>
                      </a:custDash>
                      <a:miter lim="400000"/>
                    </a:lnL>
                    <a:lnR w="38100">
                      <a:solidFill>
                        <a:srgbClr val="000000"/>
                      </a:solidFill>
                      <a:custDash>
                        <a:ds d="200000" sp="200000"/>
                      </a:custDash>
                      <a:miter lim="400000"/>
                    </a:lnR>
                    <a:lnT w="38100">
                      <a:solidFill>
                        <a:srgbClr val="FF0000"/>
                      </a:solidFill>
                      <a:custDash>
                        <a:ds d="200000" sp="200000"/>
                      </a:custDash>
                      <a:miter lim="400000"/>
                    </a:lnT>
                    <a:lnB w="38100">
                      <a:solidFill>
                        <a:srgbClr val="000000"/>
                      </a:solidFill>
                      <a:custDash>
                        <a:ds d="200000" sp="200000"/>
                      </a:custDash>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2523086" y="330820"/>
            <a:ext cx="19337828" cy="12901960"/>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fast" advClick="1" p14:dur="500">
        <p14:warp dir="in"/>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band vs. Out-of-band Representation:"/>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defTabSz="676909">
              <a:defRPr sz="8200"/>
            </a:pPr>
            <a:r>
              <a:t>In-band vs. Out-of-band Representation:</a:t>
            </a:r>
          </a:p>
        </p:txBody>
      </p:sp>
      <p:sp>
        <p:nvSpPr>
          <p:cNvPr id="127" name="In-band representation embeds the metadata in the data itself. While embedding metadata in textual data, it is indicated by special characters called meta characters. Eg: NULL character terminator in a C string…"/>
          <p:cNvSpPr txBox="1"/>
          <p:nvPr>
            <p:ph type="body" idx="1"/>
          </p:nvPr>
        </p:nvSpPr>
        <p:spPr>
          <a:prstGeom prst="rect">
            <a:avLst/>
          </a:prstGeom>
        </p:spPr>
        <p:txBody>
          <a:bodyPr/>
          <a:lstStyle/>
          <a:p>
            <a:pPr marL="614172" indent="-614172" defTabSz="767715">
              <a:spcBef>
                <a:spcPts val="3900"/>
              </a:spcBef>
              <a:buBlip>
                <a:blip r:embed="rId2"/>
              </a:buBlip>
              <a:defRPr sz="4836"/>
            </a:pPr>
            <a:r>
              <a:rPr>
                <a:solidFill>
                  <a:schemeClr val="accent5"/>
                </a:solidFill>
              </a:rPr>
              <a:t>In-band representation</a:t>
            </a:r>
            <a:r>
              <a:t> embeds the metadata in the data itself. While embedding metadata in textual data, it is indicated by special characters called meta characters. </a:t>
            </a:r>
            <a:r>
              <a:t>Eg:</a:t>
            </a:r>
            <a:r>
              <a:t> NULL character terminator in a C string</a:t>
            </a:r>
          </a:p>
          <a:p>
            <a:pPr marL="614172" indent="-614172" defTabSz="767715">
              <a:spcBef>
                <a:spcPts val="3900"/>
              </a:spcBef>
              <a:buBlip>
                <a:blip r:embed="rId2"/>
              </a:buBlip>
              <a:defRPr sz="4836"/>
            </a:pPr>
            <a:r>
              <a:rPr>
                <a:solidFill>
                  <a:schemeClr val="accent5"/>
                </a:solidFill>
              </a:rPr>
              <a:t>Out-of-band representation</a:t>
            </a:r>
            <a:r>
              <a:t> keeps metadata separate from data &amp; associates the two. </a:t>
            </a:r>
            <a:r>
              <a:t>Eg:</a:t>
            </a:r>
            <a:r>
              <a:t> Many programming languages don’t have a string terminator character; instead they store the string’s length in an out-of-bounds variable</a:t>
            </a: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What is Metacharacter filtering ?"/>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a:r>
              <a:t>What is Metacharacter filtering ?</a:t>
            </a:r>
          </a:p>
        </p:txBody>
      </p:sp>
      <p:sp>
        <p:nvSpPr>
          <p:cNvPr id="130" name="The potential issues associated with meta characters requires a more defensive code strategy that involves attempting to detect potential attacks / sanitise input before it’s interpreted.…"/>
          <p:cNvSpPr txBox="1"/>
          <p:nvPr>
            <p:ph type="body" sz="half" idx="1"/>
          </p:nvPr>
        </p:nvSpPr>
        <p:spPr>
          <a:xfrm>
            <a:off x="2374900" y="4140200"/>
            <a:ext cx="12748201" cy="7874000"/>
          </a:xfrm>
          <a:prstGeom prst="rect">
            <a:avLst/>
          </a:prstGeom>
        </p:spPr>
        <p:txBody>
          <a:bodyPr/>
          <a:lstStyle/>
          <a:p>
            <a:pPr marL="437387" indent="-437387" defTabSz="676909">
              <a:spcBef>
                <a:spcPts val="3100"/>
              </a:spcBef>
              <a:buBlip>
                <a:blip r:embed="rId2"/>
              </a:buBlip>
              <a:defRPr sz="3443"/>
            </a:pPr>
            <a:r>
              <a:t>The potential issues associated with meta characters requires a more defensive code strategy that involves attempting to detect potential attacks / sanitise input before it’s interpreted.</a:t>
            </a:r>
          </a:p>
          <a:p>
            <a:pPr marL="437387" indent="-437387" defTabSz="676909">
              <a:spcBef>
                <a:spcPts val="3100"/>
              </a:spcBef>
              <a:buBlip>
                <a:blip r:embed="rId2"/>
              </a:buBlip>
              <a:defRPr sz="3443">
                <a:solidFill>
                  <a:schemeClr val="accent5"/>
                </a:solidFill>
              </a:defRPr>
            </a:pPr>
            <a:r>
              <a:t>Options Include:</a:t>
            </a:r>
          </a:p>
          <a:p>
            <a:pPr lvl="1" marL="874775" indent="-437387" defTabSz="676909">
              <a:spcBef>
                <a:spcPts val="3100"/>
              </a:spcBef>
              <a:buBlip>
                <a:blip r:embed="rId2"/>
              </a:buBlip>
              <a:defRPr sz="3443"/>
            </a:pPr>
            <a:r>
              <a:t>Detect erroneous input &amp; reject what appears to be an attack</a:t>
            </a:r>
          </a:p>
          <a:p>
            <a:pPr lvl="1" marL="874775" indent="-437387" defTabSz="676909">
              <a:spcBef>
                <a:spcPts val="3100"/>
              </a:spcBef>
              <a:buBlip>
                <a:blip r:embed="rId2"/>
              </a:buBlip>
              <a:defRPr sz="3443"/>
            </a:pPr>
            <a:r>
              <a:t>Detect &amp; strip dangerous characters</a:t>
            </a:r>
          </a:p>
          <a:p>
            <a:pPr lvl="1" marL="874775" indent="-437387" defTabSz="676909">
              <a:spcBef>
                <a:spcPts val="3100"/>
              </a:spcBef>
              <a:buBlip>
                <a:blip r:embed="rId2"/>
              </a:buBlip>
              <a:defRPr sz="3443"/>
            </a:pPr>
            <a:r>
              <a:t>Detect &amp; encode dangerous characters with a metacharacter escape sequence</a:t>
            </a:r>
          </a:p>
        </p:txBody>
      </p:sp>
      <p:pic>
        <p:nvPicPr>
          <p:cNvPr id="131" name="Image" descr="Image"/>
          <p:cNvPicPr>
            <a:picLocks noChangeAspect="1"/>
          </p:cNvPicPr>
          <p:nvPr/>
        </p:nvPicPr>
        <p:blipFill>
          <a:blip r:embed="rId3">
            <a:extLst/>
          </a:blip>
          <a:stretch>
            <a:fillRect/>
          </a:stretch>
        </p:blipFill>
        <p:spPr>
          <a:xfrm>
            <a:off x="16982276" y="3467999"/>
            <a:ext cx="4659699" cy="7587474"/>
          </a:xfrm>
          <a:prstGeom prst="rect">
            <a:avLst/>
          </a:prstGeom>
          <a:ln w="12700">
            <a:miter lim="400000"/>
          </a:ln>
          <a:effectLst>
            <a:outerShdw sx="100000" sy="100000" kx="0" ky="0" algn="b" rotWithShape="0" blurRad="190500" dist="8455" dir="5400000">
              <a:srgbClr val="000000"/>
            </a:outerShdw>
          </a:effectLst>
        </p:spPr>
      </p:pic>
      <p:sp>
        <p:nvSpPr>
          <p:cNvPr id="132" name="Multiple encoding in web data"/>
          <p:cNvSpPr txBox="1"/>
          <p:nvPr/>
        </p:nvSpPr>
        <p:spPr>
          <a:xfrm>
            <a:off x="15609627" y="11277599"/>
            <a:ext cx="7404996"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200"/>
            </a:lvl1pPr>
          </a:lstStyle>
          <a:p>
            <a:pPr/>
            <a:r>
              <a:t>Multiple encoding in web data</a:t>
            </a: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1.0 Eliminating Meta characters"/>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a:r>
              <a:t>1.0 Eliminating Meta characters</a:t>
            </a:r>
          </a:p>
        </p:txBody>
      </p:sp>
      <p:sp>
        <p:nvSpPr>
          <p:cNvPr id="135" name="If the disallowed input is rejected, any request containing illegal meta characters is simply discarded…"/>
          <p:cNvSpPr txBox="1"/>
          <p:nvPr>
            <p:ph type="body" sz="half" idx="1"/>
          </p:nvPr>
        </p:nvSpPr>
        <p:spPr>
          <a:xfrm>
            <a:off x="1414899" y="4133850"/>
            <a:ext cx="14057852" cy="8191500"/>
          </a:xfrm>
          <a:prstGeom prst="rect">
            <a:avLst/>
          </a:prstGeom>
        </p:spPr>
        <p:txBody>
          <a:bodyPr/>
          <a:lstStyle/>
          <a:p>
            <a:pPr marL="574548" indent="-574548" defTabSz="718184">
              <a:spcBef>
                <a:spcPts val="3600"/>
              </a:spcBef>
              <a:buBlip>
                <a:blip r:embed="rId2"/>
              </a:buBlip>
              <a:defRPr sz="4524"/>
            </a:pPr>
            <a:r>
              <a:t>If the disallowed input is rejected, any request containing illegal meta characters is simply discarded</a:t>
            </a:r>
          </a:p>
          <a:p>
            <a:pPr marL="574548" indent="-574548" defTabSz="718184">
              <a:spcBef>
                <a:spcPts val="3600"/>
              </a:spcBef>
              <a:buBlip>
                <a:blip r:embed="rId2"/>
              </a:buBlip>
              <a:defRPr sz="4524"/>
            </a:pPr>
            <a:r>
              <a:t>This usually includes some sort of error indicating why the input wasn’t allowed</a:t>
            </a:r>
          </a:p>
          <a:p>
            <a:pPr marL="574548" indent="-574548" defTabSz="718184">
              <a:spcBef>
                <a:spcPts val="3600"/>
              </a:spcBef>
              <a:buBlip>
                <a:blip r:embed="rId2"/>
              </a:buBlip>
              <a:defRPr sz="4524"/>
            </a:pPr>
            <a:r>
              <a:t>In the eg, the input_data variable is checked for any character that isn’t alphanumeric, an underscore or a space. If any of them are found, the processing terminates</a:t>
            </a:r>
          </a:p>
        </p:txBody>
      </p:sp>
      <p:pic>
        <p:nvPicPr>
          <p:cNvPr id="136" name="Image" descr="Image"/>
          <p:cNvPicPr>
            <a:picLocks noChangeAspect="1"/>
          </p:cNvPicPr>
          <p:nvPr/>
        </p:nvPicPr>
        <p:blipFill>
          <a:blip r:embed="rId3">
            <a:extLst/>
          </a:blip>
          <a:stretch>
            <a:fillRect/>
          </a:stretch>
        </p:blipFill>
        <p:spPr>
          <a:xfrm>
            <a:off x="16175750" y="4090449"/>
            <a:ext cx="6739297" cy="1110540"/>
          </a:xfrm>
          <a:prstGeom prst="rect">
            <a:avLst/>
          </a:prstGeom>
          <a:ln w="12700">
            <a:miter lim="400000"/>
          </a:ln>
          <a:effectLst>
            <a:outerShdw sx="100000" sy="100000" kx="0" ky="0" algn="b" rotWithShape="0" blurRad="190500" dist="8455" dir="5400000">
              <a:srgbClr val="000000"/>
            </a:outerShdw>
          </a:effectLst>
        </p:spPr>
      </p:pic>
      <p:pic>
        <p:nvPicPr>
          <p:cNvPr id="137" name="Image" descr="Image"/>
          <p:cNvPicPr>
            <a:picLocks noChangeAspect="1"/>
          </p:cNvPicPr>
          <p:nvPr/>
        </p:nvPicPr>
        <p:blipFill>
          <a:blip r:embed="rId4">
            <a:extLst/>
          </a:blip>
          <a:stretch>
            <a:fillRect/>
          </a:stretch>
        </p:blipFill>
        <p:spPr>
          <a:xfrm>
            <a:off x="16193650" y="6918100"/>
            <a:ext cx="6703496" cy="412879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2.0 Insufficient Filtering"/>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a:r>
              <a:t>2.0 Insufficient Filtering</a:t>
            </a:r>
          </a:p>
        </p:txBody>
      </p:sp>
      <p:sp>
        <p:nvSpPr>
          <p:cNvPr id="140" name="Metacharacter Vulnerability…"/>
          <p:cNvSpPr txBox="1"/>
          <p:nvPr>
            <p:ph type="body" sz="half" idx="1"/>
          </p:nvPr>
        </p:nvSpPr>
        <p:spPr>
          <a:xfrm>
            <a:off x="2374900" y="3821500"/>
            <a:ext cx="20478901" cy="4928800"/>
          </a:xfrm>
          <a:prstGeom prst="rect">
            <a:avLst/>
          </a:prstGeom>
        </p:spPr>
        <p:txBody>
          <a:bodyPr/>
          <a:lstStyle/>
          <a:p>
            <a:pPr marL="515111" indent="-515111" defTabSz="643889">
              <a:spcBef>
                <a:spcPts val="3200"/>
              </a:spcBef>
              <a:buBlip>
                <a:blip r:embed="rId2"/>
              </a:buBlip>
              <a:defRPr sz="4055"/>
            </a:pPr>
            <a:r>
              <a:t>Metacharacter Vulnerability</a:t>
            </a:r>
          </a:p>
          <a:p>
            <a:pPr lvl="1" marL="1030223" indent="-515111" defTabSz="643889">
              <a:spcBef>
                <a:spcPts val="3200"/>
              </a:spcBef>
              <a:buBlip>
                <a:blip r:embed="rId2"/>
              </a:buBlip>
              <a:defRPr sz="4055"/>
            </a:pPr>
            <a:r>
              <a:t>Filter is constructed to strip out dangerous characters before the data is passed to popen().</a:t>
            </a:r>
          </a:p>
          <a:p>
            <a:pPr lvl="1" marL="1030223" indent="-515111" defTabSz="643889">
              <a:spcBef>
                <a:spcPts val="3200"/>
              </a:spcBef>
              <a:buBlip>
                <a:blip r:embed="rId2"/>
              </a:buBlip>
              <a:defRPr sz="4055"/>
            </a:pPr>
            <a:r>
              <a:t>People think about other commands separators such as semicolons, but often neglect to filter out the newline character</a:t>
            </a:r>
          </a:p>
        </p:txBody>
      </p:sp>
      <p:pic>
        <p:nvPicPr>
          <p:cNvPr id="141" name="Image" descr="Image"/>
          <p:cNvPicPr>
            <a:picLocks noChangeAspect="1"/>
          </p:cNvPicPr>
          <p:nvPr/>
        </p:nvPicPr>
        <p:blipFill>
          <a:blip r:embed="rId3">
            <a:extLst/>
          </a:blip>
          <a:stretch>
            <a:fillRect/>
          </a:stretch>
        </p:blipFill>
        <p:spPr>
          <a:xfrm>
            <a:off x="12358488" y="8812188"/>
            <a:ext cx="10331541" cy="3324345"/>
          </a:xfrm>
          <a:prstGeom prst="rect">
            <a:avLst/>
          </a:prstGeom>
          <a:ln w="12700">
            <a:miter lim="400000"/>
          </a:ln>
          <a:effectLst>
            <a:outerShdw sx="100000" sy="100000" kx="0" ky="0" algn="b" rotWithShape="0" blurRad="190500" dist="8455" dir="5400000">
              <a:srgbClr val="000000"/>
            </a:outerShdw>
          </a:effectLst>
        </p:spPr>
      </p:pic>
      <p:sp>
        <p:nvSpPr>
          <p:cNvPr id="142" name="Sanitizing input for a call to popen(), one needs to be aware that any data passed to the program being called is interpreted by the command shell and then by the program"/>
          <p:cNvSpPr txBox="1"/>
          <p:nvPr/>
        </p:nvSpPr>
        <p:spPr>
          <a:xfrm>
            <a:off x="2476827" y="9077360"/>
            <a:ext cx="8823997"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400">
                <a:solidFill>
                  <a:srgbClr val="000000"/>
                </a:solidFill>
              </a:defRPr>
            </a:lvl1pPr>
          </a:lstStyle>
          <a:p>
            <a:pPr/>
            <a:r>
              <a:t>Sanitizing input for a call to popen(), one needs to be aware that any data passed to the program being called is interpreted by the command shell and then by the program</a:t>
            </a:r>
          </a:p>
        </p:txBody>
      </p:sp>
      <p:sp>
        <p:nvSpPr>
          <p:cNvPr id="143" name="Rectangle"/>
          <p:cNvSpPr/>
          <p:nvPr/>
        </p:nvSpPr>
        <p:spPr>
          <a:xfrm>
            <a:off x="2302599" y="8987800"/>
            <a:ext cx="9281502" cy="3043151"/>
          </a:xfrm>
          <a:prstGeom prst="rect">
            <a:avLst/>
          </a:prstGeom>
          <a:blipFill>
            <a:blip r:embed="rId4">
              <a:alphaModFix amt="27774"/>
            </a:blip>
          </a:blipFill>
          <a:ln w="12700">
            <a:miter lim="400000"/>
          </a:ln>
          <a:effectLst>
            <a:outerShdw sx="100000" sy="100000" kx="0" ky="0" algn="b" rotWithShape="0" blurRad="50800" dist="25400" dir="5400000">
              <a:srgbClr val="000000">
                <a:alpha val="25000"/>
              </a:srgbClr>
            </a:outerShdw>
          </a:effectLst>
        </p:spPr>
        <p:txBody>
          <a:bodyPr lIns="50800" tIns="50800" rIns="50800" bIns="50800" anchor="ctr"/>
          <a:lstStyle/>
          <a:p>
            <a:pPr>
              <a:defRPr sz="4200">
                <a:solidFill>
                  <a:srgbClr val="FFFFFF"/>
                </a:solidFill>
                <a:effectLst>
                  <a:outerShdw sx="100000" sy="100000" kx="0" ky="0" algn="b" rotWithShape="0" blurRad="76200" dist="12700" dir="5400000">
                    <a:srgbClr val="000000">
                      <a:alpha val="50000"/>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3.0 Character Stripping Vulnerabilities"/>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defTabSz="751205">
              <a:defRPr sz="9100"/>
            </a:pPr>
            <a:r>
              <a:t>3.0 Character Stripping Vulnerabilities</a:t>
            </a:r>
          </a:p>
        </p:txBody>
      </p:sp>
      <p:sp>
        <p:nvSpPr>
          <p:cNvPr id="146" name="The algorithm alongside removes ../ sequences…"/>
          <p:cNvSpPr txBox="1"/>
          <p:nvPr>
            <p:ph type="body" sz="half" idx="1"/>
          </p:nvPr>
        </p:nvSpPr>
        <p:spPr>
          <a:xfrm>
            <a:off x="11533150" y="4127500"/>
            <a:ext cx="10463250" cy="8191500"/>
          </a:xfrm>
          <a:prstGeom prst="rect">
            <a:avLst/>
          </a:prstGeom>
        </p:spPr>
        <p:txBody>
          <a:bodyPr/>
          <a:lstStyle/>
          <a:p>
            <a:pPr marL="515111" indent="-515111" defTabSz="643889">
              <a:spcBef>
                <a:spcPts val="3200"/>
              </a:spcBef>
              <a:buBlip>
                <a:blip r:embed="rId2"/>
              </a:buBlip>
              <a:defRPr sz="4055"/>
            </a:pPr>
            <a:r>
              <a:t>The algorithm alongside removes ../ sequences</a:t>
            </a:r>
          </a:p>
          <a:p>
            <a:pPr marL="515111" indent="-515111" defTabSz="643889">
              <a:spcBef>
                <a:spcPts val="3200"/>
              </a:spcBef>
              <a:buBlip>
                <a:blip r:embed="rId2"/>
              </a:buBlip>
              <a:defRPr sz="4055"/>
            </a:pPr>
            <a:r>
              <a:t>What happens for ….//hi ?</a:t>
            </a:r>
          </a:p>
          <a:p>
            <a:pPr marL="515111" indent="-515111" defTabSz="643889">
              <a:spcBef>
                <a:spcPts val="3200"/>
              </a:spcBef>
              <a:buBlip>
                <a:blip r:embed="rId2"/>
              </a:buBlip>
              <a:defRPr sz="4055"/>
            </a:pPr>
            <a:r>
              <a:t>This demonstrates a subtle issue. By supplying characters around forbidden patterns that combine to make the forbidden pattern, one needs to filter itself to construct the malicious input by stripping out the bytes in between</a:t>
            </a:r>
          </a:p>
        </p:txBody>
      </p:sp>
      <p:pic>
        <p:nvPicPr>
          <p:cNvPr id="147" name="Image" descr="Image"/>
          <p:cNvPicPr>
            <a:picLocks noChangeAspect="1"/>
          </p:cNvPicPr>
          <p:nvPr/>
        </p:nvPicPr>
        <p:blipFill>
          <a:blip r:embed="rId3">
            <a:extLst/>
          </a:blip>
          <a:stretch>
            <a:fillRect/>
          </a:stretch>
        </p:blipFill>
        <p:spPr>
          <a:xfrm>
            <a:off x="1588300" y="5071550"/>
            <a:ext cx="9057624" cy="533195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4.0 Escaping Metacharacters"/>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a:r>
              <a:t>4.0 Escaping Metacharacters</a:t>
            </a:r>
          </a:p>
        </p:txBody>
      </p:sp>
      <p:sp>
        <p:nvSpPr>
          <p:cNvPr id="150" name="It doesn’t deny / remove metacharacters but handles them safely. Most common method is to perpend an escape metacharacter to any potentially dangerous metacharacters thus allowing these characters to be safely interpreted as a 2-character escape sequence"/>
          <p:cNvSpPr txBox="1"/>
          <p:nvPr>
            <p:ph type="body" idx="1"/>
          </p:nvPr>
        </p:nvSpPr>
        <p:spPr>
          <a:prstGeom prst="rect">
            <a:avLst/>
          </a:prstGeom>
        </p:spPr>
        <p:txBody>
          <a:bodyPr/>
          <a:lstStyle>
            <a:lvl1pPr>
              <a:buBlip>
                <a:blip r:embed="rId2"/>
              </a:buBlip>
            </a:lvl1pPr>
          </a:lstStyle>
          <a:p>
            <a:pPr/>
            <a:r>
              <a:t>It doesn’t deny / remove metacharacters but handles them safely. Most common method is to perpend an escape metacharacter to any potentially dangerous metacharacters thus allowing these characters to be safely interpreted as a 2-character escape sequence (applications won’t interpret the metacharacter directly)</a:t>
            </a: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4.1 Escaping Metacharacters"/>
          <p:cNvSpPr txBox="1"/>
          <p:nvPr>
            <p:ph type="title"/>
          </p:nvPr>
        </p:nvSpPr>
        <p:spPr>
          <a:prstGeom prst="rect">
            <a:avLst/>
          </a:prstGeom>
          <a:effectLst>
            <a:outerShdw sx="100000" sy="100000" kx="0" ky="0" algn="b" rotWithShape="0" blurRad="50800" dist="25400" dir="5400000">
              <a:srgbClr val="000000">
                <a:alpha val="25000"/>
              </a:srgbClr>
            </a:outerShdw>
          </a:effectLst>
        </p:spPr>
        <p:txBody>
          <a:bodyPr/>
          <a:lstStyle/>
          <a:p>
            <a:pPr lvl="1" algn="ctr"/>
            <a:r>
              <a:t>4.1 Escaping Metacharacters</a:t>
            </a:r>
          </a:p>
        </p:txBody>
      </p:sp>
      <p:sp>
        <p:nvSpPr>
          <p:cNvPr id="153" name="This query replaces dangerous quote characters with an escaped version of the character…"/>
          <p:cNvSpPr txBox="1"/>
          <p:nvPr>
            <p:ph type="body" sz="half" idx="1"/>
          </p:nvPr>
        </p:nvSpPr>
        <p:spPr>
          <a:xfrm>
            <a:off x="11995600" y="4127500"/>
            <a:ext cx="10677751" cy="8191500"/>
          </a:xfrm>
          <a:prstGeom prst="rect">
            <a:avLst/>
          </a:prstGeom>
        </p:spPr>
        <p:txBody>
          <a:bodyPr/>
          <a:lstStyle/>
          <a:p>
            <a:pPr marL="521716" indent="-521716" defTabSz="652145">
              <a:spcBef>
                <a:spcPts val="3300"/>
              </a:spcBef>
              <a:buBlip>
                <a:blip r:embed="rId2"/>
              </a:buBlip>
              <a:defRPr sz="4108"/>
            </a:pPr>
            <a:r>
              <a:t>This query replaces dangerous quote characters with an escaped version of the character</a:t>
            </a:r>
          </a:p>
          <a:p>
            <a:pPr marL="521716" indent="-521716" defTabSz="652145">
              <a:spcBef>
                <a:spcPts val="3300"/>
              </a:spcBef>
              <a:buBlip>
                <a:blip r:embed="rId2"/>
              </a:buBlip>
              <a:defRPr sz="4108"/>
            </a:pPr>
            <a:r>
              <a:t>Eg: Username of “chirag’ or user &lt;&gt; ‘chirag” would be replaced with “chirag\’ OR user &lt;&gt; \’chirag”.</a:t>
            </a:r>
          </a:p>
          <a:p>
            <a:pPr marL="521716" indent="-521716" defTabSz="652145">
              <a:spcBef>
                <a:spcPts val="3300"/>
              </a:spcBef>
              <a:buBlip>
                <a:blip r:embed="rId2"/>
              </a:buBlip>
              <a:defRPr sz="4108"/>
            </a:pPr>
            <a:r>
              <a:t>So the attackers couldn’t break out of the single quotes &amp; compromise the application</a:t>
            </a:r>
          </a:p>
        </p:txBody>
      </p:sp>
      <p:pic>
        <p:nvPicPr>
          <p:cNvPr id="154" name="Image" descr="Image"/>
          <p:cNvPicPr>
            <a:picLocks noChangeAspect="1"/>
          </p:cNvPicPr>
          <p:nvPr/>
        </p:nvPicPr>
        <p:blipFill>
          <a:blip r:embed="rId3">
            <a:extLst/>
          </a:blip>
          <a:stretch>
            <a:fillRect/>
          </a:stretch>
        </p:blipFill>
        <p:spPr>
          <a:xfrm>
            <a:off x="1440027" y="3645649"/>
            <a:ext cx="9797253" cy="3550858"/>
          </a:xfrm>
          <a:prstGeom prst="rect">
            <a:avLst/>
          </a:prstGeom>
          <a:ln w="12700">
            <a:miter lim="400000"/>
          </a:ln>
          <a:effectLst>
            <a:outerShdw sx="100000" sy="100000" kx="0" ky="0" algn="b" rotWithShape="0" blurRad="190500" dist="8455" dir="5400000">
              <a:srgbClr val="000000"/>
            </a:outerShdw>
          </a:effectLst>
        </p:spPr>
      </p:pic>
      <p:sp>
        <p:nvSpPr>
          <p:cNvPr id="155" name="Attacker Perspective:…"/>
          <p:cNvSpPr txBox="1"/>
          <p:nvPr/>
        </p:nvSpPr>
        <p:spPr>
          <a:xfrm>
            <a:off x="1440027" y="7894806"/>
            <a:ext cx="9797253" cy="471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90000"/>
              </a:lnSpc>
              <a:defRPr sz="4300">
                <a:solidFill>
                  <a:srgbClr val="000000"/>
                </a:solidFill>
              </a:defRPr>
            </a:pPr>
            <a:r>
              <a:t>Attacker Perspective:</a:t>
            </a:r>
          </a:p>
          <a:p>
            <a:pPr algn="just">
              <a:lnSpc>
                <a:spcPct val="90000"/>
              </a:lnSpc>
              <a:defRPr sz="4300">
                <a:solidFill>
                  <a:srgbClr val="000000"/>
                </a:solidFill>
              </a:defRPr>
            </a:pPr>
            <a:r>
              <a:t>username = chirag\’ OR username =</a:t>
            </a:r>
          </a:p>
          <a:p>
            <a:pPr algn="just">
              <a:lnSpc>
                <a:spcPct val="90000"/>
              </a:lnSpc>
              <a:defRPr sz="4300">
                <a:solidFill>
                  <a:srgbClr val="000000"/>
                </a:solidFill>
              </a:defRPr>
            </a:pPr>
            <a:r>
              <a:t>Passed = OR 1=1</a:t>
            </a:r>
          </a:p>
          <a:p>
            <a:pPr algn="just">
              <a:lnSpc>
                <a:spcPct val="90000"/>
              </a:lnSpc>
              <a:defRPr sz="4300">
                <a:solidFill>
                  <a:srgbClr val="000000"/>
                </a:solidFill>
              </a:defRPr>
            </a:pPr>
            <a:r>
              <a:t>-&gt; SELECT * FROM users WHERE user=‘chirag\\’ OR username = ‘ AND pass = ‘ OR 1=1</a:t>
            </a:r>
          </a:p>
        </p:txBody>
      </p:sp>
      <p:sp>
        <p:nvSpPr>
          <p:cNvPr id="156" name="Rectangle"/>
          <p:cNvSpPr/>
          <p:nvPr/>
        </p:nvSpPr>
        <p:spPr>
          <a:xfrm>
            <a:off x="1189000" y="7835800"/>
            <a:ext cx="10186000" cy="4798451"/>
          </a:xfrm>
          <a:prstGeom prst="rect">
            <a:avLst/>
          </a:prstGeom>
          <a:blipFill>
            <a:blip r:embed="rId4">
              <a:alphaModFix amt="17783"/>
            </a:blip>
          </a:blipFill>
          <a:ln w="12700">
            <a:miter lim="400000"/>
          </a:ln>
          <a:effectLst>
            <a:outerShdw sx="100000" sy="100000" kx="0" ky="0" algn="b" rotWithShape="0" blurRad="50800" dist="25400" dir="5400000">
              <a:srgbClr val="000000">
                <a:alpha val="25000"/>
              </a:srgbClr>
            </a:outerShdw>
          </a:effectLst>
        </p:spPr>
        <p:txBody>
          <a:bodyPr lIns="50800" tIns="50800" rIns="50800" bIns="50800" anchor="ctr"/>
          <a:lstStyle/>
          <a:p>
            <a:pPr>
              <a:defRPr sz="4200">
                <a:solidFill>
                  <a:srgbClr val="FFFFFF"/>
                </a:solidFill>
                <a:effectLst>
                  <a:outerShdw sx="100000" sy="100000" kx="0" ky="0" algn="b" rotWithShape="0" blurRad="76200" dist="12700" dir="5400000">
                    <a:srgbClr val="000000">
                      <a:alpha val="50000"/>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Parchment">
  <a:themeElements>
    <a:clrScheme name="Parchment">
      <a:dk1>
        <a:srgbClr val="3E231A"/>
      </a:dk1>
      <a:lt1>
        <a:srgbClr val="24383E"/>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archment">
  <a:themeElements>
    <a:clrScheme name="Parchment">
      <a:dk1>
        <a:srgbClr val="000000"/>
      </a:dk1>
      <a:lt1>
        <a:srgbClr val="FFFFFF"/>
      </a:lt1>
      <a:dk2>
        <a:srgbClr val="5C5E5F"/>
      </a:dk2>
      <a:lt2>
        <a:srgbClr val="CBCBCB"/>
      </a:lt2>
      <a:accent1>
        <a:srgbClr val="738CAB"/>
      </a:accent1>
      <a:accent2>
        <a:srgbClr val="7E9769"/>
      </a:accent2>
      <a:accent3>
        <a:srgbClr val="D3B64B"/>
      </a:accent3>
      <a:accent4>
        <a:srgbClr val="B99769"/>
      </a:accent4>
      <a:accent5>
        <a:srgbClr val="981800"/>
      </a:accent5>
      <a:accent6>
        <a:srgbClr val="9383A0"/>
      </a:accent6>
      <a:hlink>
        <a:srgbClr val="0000FF"/>
      </a:hlink>
      <a:folHlink>
        <a:srgbClr val="FF00FF"/>
      </a:folHlink>
    </a:clrScheme>
    <a:fontScheme name="Parchment">
      <a:majorFont>
        <a:latin typeface="Papyrus"/>
        <a:ea typeface="Papyrus"/>
        <a:cs typeface="Papyrus"/>
      </a:majorFont>
      <a:minorFont>
        <a:latin typeface="Papyrus"/>
        <a:ea typeface="Papyrus"/>
        <a:cs typeface="Papyrus"/>
      </a:minorFont>
    </a:fontScheme>
    <a:fmtScheme name="Parchm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
          <a:effectLst>
            <a:outerShdw sx="100000" sy="100000" kx="0" ky="0" algn="b" rotWithShape="0" blurRad="508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25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76200" dist="12700" dir="5400000">
                <a:srgbClr val="000000">
                  <a:alpha val="50000"/>
                </a:srgbClr>
              </a:outerShdw>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3E231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3E231A"/>
            </a:solidFill>
            <a:effectLst/>
            <a:uFillTx/>
            <a:latin typeface="+mn-lt"/>
            <a:ea typeface="+mn-ea"/>
            <a:cs typeface="+mn-cs"/>
            <a:sym typeface="Papyru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